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2"/>
  </p:notesMasterIdLst>
  <p:sldIdLst>
    <p:sldId id="256" r:id="rId2"/>
    <p:sldId id="274" r:id="rId3"/>
    <p:sldId id="275"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7" r:id="rId19"/>
    <p:sldId id="276" r:id="rId20"/>
    <p:sldId id="273"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Lato" panose="020B0604020202020204" charset="0"/>
      <p:regular r:id="rId27"/>
      <p:bold r:id="rId28"/>
      <p:italic r:id="rId29"/>
      <p:boldItalic r:id="rId30"/>
    </p:embeddedFont>
    <p:embeddedFont>
      <p:font typeface="Raleway" panose="020B0604020202020204" charset="0"/>
      <p:regular r:id="rId31"/>
      <p:bold r:id="rId32"/>
      <p:italic r:id="rId33"/>
      <p:boldItalic r:id="rId34"/>
    </p:embeddedFont>
    <p:embeddedFont>
      <p:font typeface="Roboto" panose="020B0604020202020204" charset="0"/>
      <p:regular r:id="rId35"/>
      <p:bold r:id="rId36"/>
      <p:italic r:id="rId37"/>
      <p:boldItalic r:id="rId38"/>
    </p:embeddedFont>
    <p:embeddedFont>
      <p:font typeface="Roboto Mon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4F8E4-572F-47C6-9C8F-FFBD658C149D}" v="7" dt="2020-05-26T14:37:25.87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tapractices.org/courseware/2_7.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st.github.com/mdang/9a4a8063ebea3b829b8025746643ade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“Main clauses” in descending order of operations</a:t>
            </a:r>
            <a:endParaRPr/>
          </a:p>
          <a:p>
            <a:pPr marL="0" lvl="0" indent="0" algn="l" rtl="0">
              <a:spcBef>
                <a:spcPts val="0"/>
              </a:spcBef>
              <a:spcAft>
                <a:spcPts val="0"/>
              </a:spcAft>
              <a:buNone/>
            </a:pPr>
            <a:r>
              <a:rPr lang="en-US"/>
              <a:t>LIKE: wildcard searches: %&lt;char&gt;, %&lt;char&gt;%, &lt;char&gt;%, underscores</a:t>
            </a:r>
            <a:endParaRPr/>
          </a:p>
          <a:p>
            <a:pPr marL="0" lvl="0" indent="0" algn="l" rtl="0">
              <a:spcBef>
                <a:spcPts val="0"/>
              </a:spcBef>
              <a:spcAft>
                <a:spcPts val="0"/>
              </a:spcAft>
              <a:buNone/>
            </a:pPr>
            <a:r>
              <a:rPr lang="en-US"/>
              <a:t>Wildcard characters: %, _, *</a:t>
            </a:r>
            <a:endParaRPr/>
          </a:p>
          <a:p>
            <a:pPr marL="0" lvl="0" indent="0" algn="l" rtl="0">
              <a:spcBef>
                <a:spcPts val="0"/>
              </a:spcBef>
              <a:spcAft>
                <a:spcPts val="0"/>
              </a:spcAft>
              <a:buNone/>
            </a:pPr>
            <a:r>
              <a:rPr lang="en-US"/>
              <a:t>CASE: if-then statements</a:t>
            </a:r>
            <a:endParaRPr/>
          </a:p>
          <a:p>
            <a:pPr marL="0" lvl="0" indent="0" algn="l" rtl="0">
              <a:spcBef>
                <a:spcPts val="0"/>
              </a:spcBef>
              <a:spcAft>
                <a:spcPts val="0"/>
              </a:spcAft>
              <a:buNone/>
            </a:pPr>
            <a:r>
              <a:rPr lang="en-US"/>
              <a:t>JOIN: mostly use INNER, LEFT</a:t>
            </a:r>
            <a:endParaRPr/>
          </a:p>
          <a:p>
            <a:pPr marL="0" lvl="0" indent="0" algn="l" rtl="0">
              <a:spcBef>
                <a:spcPts val="0"/>
              </a:spcBef>
              <a:spcAft>
                <a:spcPts val="0"/>
              </a:spcAft>
              <a:buNone/>
            </a:pPr>
            <a:r>
              <a:rPr lang="en-US"/>
              <a:t>HAVING: WHERE for groups (http://www.mysqltutorial.org/mysql-having.aspx)</a:t>
            </a:r>
            <a:endParaRPr/>
          </a:p>
          <a:p>
            <a:pPr marL="0" lvl="0" indent="0" algn="l" rtl="0">
              <a:spcBef>
                <a:spcPts val="0"/>
              </a:spcBef>
              <a:spcAft>
                <a:spcPts val="0"/>
              </a:spcAft>
              <a:buNone/>
            </a:pPr>
            <a:r>
              <a:rPr lang="en-US"/>
              <a:t>BETWEEN is inclusive</a:t>
            </a:r>
            <a:endParaRPr/>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Source: </a:t>
            </a:r>
            <a:r>
              <a:rPr lang="en-US" sz="1100" dirty="0">
                <a:hlinkClick r:id="rId3"/>
              </a:rPr>
              <a:t>https://datapractices.org/courseware/2_7.html</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Schema: </a:t>
            </a:r>
            <a:r>
              <a:rPr lang="en-US" sz="1100" u="sng">
                <a:solidFill>
                  <a:schemeClr val="hlink"/>
                </a:solidFill>
                <a:latin typeface="Arial"/>
                <a:ea typeface="Arial"/>
                <a:cs typeface="Arial"/>
                <a:sym typeface="Arial"/>
                <a:hlinkClick r:id="rId3"/>
              </a:rPr>
              <a:t>https://gist.github.com/mdang/9a4a8063ebea3b829b8025746643ade1</a:t>
            </a:r>
            <a:endParaRPr/>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a:solidFill>
                  <a:srgbClr val="000000"/>
                </a:solidFill>
                <a:latin typeface="Arial"/>
                <a:ea typeface="Arial"/>
                <a:cs typeface="Arial"/>
                <a:sym typeface="Arial"/>
              </a:rPr>
              <a:t>The goal of cleaning is ultimately to confirm the Validity, Accuracy, Completeness, Consistency, and Uniformity of the dataset.</a:t>
            </a:r>
            <a:endParaRPr sz="140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sz="1400">
                <a:solidFill>
                  <a:srgbClr val="000000"/>
                </a:solidFill>
                <a:latin typeface="Arial"/>
                <a:ea typeface="Arial"/>
                <a:cs typeface="Arial"/>
                <a:sym typeface="Arial"/>
              </a:rPr>
              <a:t>There are 4 main methods of cleaning data:</a:t>
            </a:r>
            <a:endParaRPr>
              <a:solidFill>
                <a:srgbClr val="000000"/>
              </a:solidFil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“Main clauses” in descending order of operations</a:t>
            </a:r>
            <a:endParaRPr/>
          </a:p>
          <a:p>
            <a:pPr marL="0" lvl="0" indent="0" algn="l" rtl="0">
              <a:spcBef>
                <a:spcPts val="0"/>
              </a:spcBef>
              <a:spcAft>
                <a:spcPts val="0"/>
              </a:spcAft>
              <a:buNone/>
            </a:pPr>
            <a:r>
              <a:rPr lang="en-US"/>
              <a:t>LIKE: wildcard searches: %&lt;char&gt;, %&lt;char&gt;%, &lt;char&gt;%, underscores</a:t>
            </a:r>
            <a:endParaRPr/>
          </a:p>
          <a:p>
            <a:pPr marL="0" lvl="0" indent="0" algn="l" rtl="0">
              <a:spcBef>
                <a:spcPts val="0"/>
              </a:spcBef>
              <a:spcAft>
                <a:spcPts val="0"/>
              </a:spcAft>
              <a:buNone/>
            </a:pPr>
            <a:r>
              <a:rPr lang="en-US"/>
              <a:t>Wildcard characters: %, _, *</a:t>
            </a:r>
            <a:endParaRPr/>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027544abd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“Main clauses” in descending order of operations</a:t>
            </a:r>
            <a:endParaRPr/>
          </a:p>
          <a:p>
            <a:pPr marL="0" lvl="0" indent="0" algn="l" rtl="0">
              <a:spcBef>
                <a:spcPts val="0"/>
              </a:spcBef>
              <a:spcAft>
                <a:spcPts val="0"/>
              </a:spcAft>
              <a:buNone/>
            </a:pPr>
            <a:r>
              <a:rPr lang="en-US"/>
              <a:t>LIKE: wildcard searches: %&lt;char&gt;, %&lt;char&gt;%, &lt;char&gt;%, underscores</a:t>
            </a:r>
            <a:endParaRPr/>
          </a:p>
          <a:p>
            <a:pPr marL="0" lvl="0" indent="0" algn="l" rtl="0">
              <a:spcBef>
                <a:spcPts val="0"/>
              </a:spcBef>
              <a:spcAft>
                <a:spcPts val="0"/>
              </a:spcAft>
              <a:buNone/>
            </a:pPr>
            <a:r>
              <a:rPr lang="en-US"/>
              <a:t>Wildcard characters: %, _, *</a:t>
            </a:r>
            <a:endParaRPr/>
          </a:p>
          <a:p>
            <a:pPr marL="0" lvl="0" indent="0" algn="l" rtl="0">
              <a:spcBef>
                <a:spcPts val="0"/>
              </a:spcBef>
              <a:spcAft>
                <a:spcPts val="0"/>
              </a:spcAft>
              <a:buNone/>
            </a:pPr>
            <a:r>
              <a:rPr lang="en-US"/>
              <a:t>CASE: if-then statements</a:t>
            </a:r>
            <a:endParaRPr/>
          </a:p>
          <a:p>
            <a:pPr marL="0" lvl="0" indent="0" algn="l" rtl="0">
              <a:spcBef>
                <a:spcPts val="0"/>
              </a:spcBef>
              <a:spcAft>
                <a:spcPts val="0"/>
              </a:spcAft>
              <a:buNone/>
            </a:pPr>
            <a:r>
              <a:rPr lang="en-US"/>
              <a:t>JOIN: mostly use INNER, LEFT</a:t>
            </a:r>
            <a:endParaRPr/>
          </a:p>
          <a:p>
            <a:pPr marL="0" lvl="0" indent="0" algn="l" rtl="0">
              <a:spcBef>
                <a:spcPts val="0"/>
              </a:spcBef>
              <a:spcAft>
                <a:spcPts val="0"/>
              </a:spcAft>
              <a:buNone/>
            </a:pPr>
            <a:r>
              <a:rPr lang="en-US"/>
              <a:t>HAVING: WHERE for groups (http://www.mysqltutorial.org/mysql-having.aspx)</a:t>
            </a:r>
            <a:endParaRPr/>
          </a:p>
          <a:p>
            <a:pPr marL="0" lvl="0" indent="0" algn="l" rtl="0">
              <a:spcBef>
                <a:spcPts val="0"/>
              </a:spcBef>
              <a:spcAft>
                <a:spcPts val="0"/>
              </a:spcAft>
              <a:buNone/>
            </a:pPr>
            <a:r>
              <a:rPr lang="en-US"/>
              <a:t>BETWEEN is inclusive</a:t>
            </a:r>
            <a:endParaRPr/>
          </a:p>
        </p:txBody>
      </p:sp>
      <p:sp>
        <p:nvSpPr>
          <p:cNvPr id="227" name="Google Shape;227;g5027544abd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www.fromdual.com/mysql-error-codes-and-messag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a:latin typeface="Lato"/>
                <a:ea typeface="Lato"/>
                <a:cs typeface="Lato"/>
                <a:sym typeface="Lato"/>
              </a:rPr>
              <a:t>Purpose -  Improve the Accuracy,  Consistency and the Uniformity of data by removing identical observations that appear </a:t>
            </a:r>
            <a:r>
              <a:rPr lang="en-US" sz="3000" u="sng">
                <a:latin typeface="Lato"/>
                <a:ea typeface="Lato"/>
                <a:cs typeface="Lato"/>
                <a:sym typeface="Lato"/>
              </a:rPr>
              <a:t>more than 1 time</a:t>
            </a:r>
            <a:r>
              <a:rPr lang="en-US" sz="3000">
                <a:latin typeface="Lato"/>
                <a:ea typeface="Lato"/>
                <a:cs typeface="Lato"/>
                <a:sym typeface="Lato"/>
              </a:rPr>
              <a:t> in a SQL Table. </a:t>
            </a:r>
            <a:endParaRPr sz="3000">
              <a:latin typeface="Lato"/>
              <a:ea typeface="Lato"/>
              <a:cs typeface="Lato"/>
              <a:sym typeface="Lato"/>
            </a:endParaRPr>
          </a:p>
          <a:p>
            <a:pPr marL="0" lvl="0" indent="0" algn="l" rtl="0">
              <a:spcBef>
                <a:spcPts val="0"/>
              </a:spcBef>
              <a:spcAft>
                <a:spcPts val="0"/>
              </a:spcAft>
              <a:buNone/>
            </a:pPr>
            <a:endParaRPr sz="200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a:latin typeface="Lato"/>
                <a:ea typeface="Lato"/>
                <a:cs typeface="Lato"/>
                <a:sym typeface="Lato"/>
              </a:rPr>
              <a:t>3 Methods</a:t>
            </a:r>
            <a:endParaRPr sz="2400" b="1" u="sng">
              <a:latin typeface="Lato"/>
              <a:ea typeface="Lato"/>
              <a:cs typeface="Lato"/>
              <a:sym typeface="Lato"/>
            </a:endParaRPr>
          </a:p>
          <a:p>
            <a:pPr marL="457200" lvl="0" indent="0" algn="l" rtl="0">
              <a:lnSpc>
                <a:spcPct val="115000"/>
              </a:lnSpc>
              <a:spcBef>
                <a:spcPts val="600"/>
              </a:spcBef>
              <a:spcAft>
                <a:spcPts val="0"/>
              </a:spcAft>
              <a:buNone/>
            </a:pPr>
            <a:r>
              <a:rPr lang="en-US" sz="2400" b="1">
                <a:latin typeface="Lato"/>
                <a:ea typeface="Lato"/>
                <a:cs typeface="Lato"/>
                <a:sym typeface="Lato"/>
              </a:rPr>
              <a:t>1.   Select “Distinct”  Keyword</a:t>
            </a:r>
            <a:endParaRPr sz="2400" b="1">
              <a:latin typeface="Lato"/>
              <a:ea typeface="Lato"/>
              <a:cs typeface="Lato"/>
              <a:sym typeface="Lato"/>
            </a:endParaRPr>
          </a:p>
          <a:p>
            <a:pPr marL="457200" lvl="0" indent="0" algn="l" rtl="0">
              <a:lnSpc>
                <a:spcPct val="115000"/>
              </a:lnSpc>
              <a:spcBef>
                <a:spcPts val="600"/>
              </a:spcBef>
              <a:spcAft>
                <a:spcPts val="0"/>
              </a:spcAft>
              <a:buNone/>
            </a:pPr>
            <a:r>
              <a:rPr lang="en-US" sz="2400" b="1">
                <a:latin typeface="Lato"/>
                <a:ea typeface="Lato"/>
                <a:cs typeface="Lato"/>
                <a:sym typeface="Lato"/>
              </a:rPr>
              <a:t>2.  Finding Duplicates by Key (joins)</a:t>
            </a:r>
            <a:endParaRPr sz="2400" b="1">
              <a:latin typeface="Lato"/>
              <a:ea typeface="Lato"/>
              <a:cs typeface="Lato"/>
              <a:sym typeface="Lato"/>
            </a:endParaRPr>
          </a:p>
          <a:p>
            <a:pPr marL="457200" lvl="0" indent="0" algn="l" rtl="0">
              <a:lnSpc>
                <a:spcPct val="115000"/>
              </a:lnSpc>
              <a:spcBef>
                <a:spcPts val="600"/>
              </a:spcBef>
              <a:spcAft>
                <a:spcPts val="0"/>
              </a:spcAft>
              <a:buNone/>
            </a:pPr>
            <a:r>
              <a:rPr lang="en-US" sz="2400" b="1">
                <a:latin typeface="Lato"/>
                <a:ea typeface="Lato"/>
                <a:cs typeface="Lato"/>
                <a:sym typeface="Lato"/>
              </a:rPr>
              <a:t>3.  Finding Duplicates via Aggregation</a:t>
            </a:r>
            <a:endParaRPr sz="2400" b="1">
              <a:latin typeface="Lato"/>
              <a:ea typeface="Lato"/>
              <a:cs typeface="Lato"/>
              <a:sym typeface="Lato"/>
            </a:endParaRPr>
          </a:p>
          <a:p>
            <a:pPr marL="457200" lvl="0" indent="0" algn="l" rtl="0">
              <a:lnSpc>
                <a:spcPct val="115000"/>
              </a:lnSpc>
              <a:spcBef>
                <a:spcPts val="600"/>
              </a:spcBef>
              <a:spcAft>
                <a:spcPts val="600"/>
              </a:spcAft>
              <a:buNone/>
            </a:pPr>
            <a:endParaRPr sz="2000" b="1">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a:t>Ex</a:t>
            </a:r>
            <a:r>
              <a:rPr lang="en-US" sz="4200"/>
              <a:t>. Identifying Duplicates</a:t>
            </a:r>
            <a:endParaRPr sz="480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a:solidFill>
                  <a:schemeClr val="accent1"/>
                </a:solidFill>
                <a:latin typeface="Lato"/>
                <a:ea typeface="Lato"/>
                <a:cs typeface="Lato"/>
                <a:sym typeface="Lato"/>
              </a:rPr>
              <a:t>SQL Query - Find Via Aggregate &amp; Join</a:t>
            </a:r>
            <a:endParaRPr sz="2000" b="1">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chemeClr val="accent1"/>
                </a:solidFill>
                <a:latin typeface="Lato"/>
                <a:ea typeface="Lato"/>
                <a:cs typeface="Lato"/>
                <a:sym typeface="Lato"/>
              </a:rPr>
              <a:t>SELECT a.*   </a:t>
            </a:r>
            <a:endParaRPr sz="20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chemeClr val="accent1"/>
                </a:solidFill>
                <a:latin typeface="Lato"/>
                <a:ea typeface="Lato"/>
                <a:cs typeface="Lato"/>
                <a:sym typeface="Lato"/>
              </a:rPr>
              <a:t>FROM world.city a inner join </a:t>
            </a:r>
            <a:endParaRPr sz="20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chemeClr val="accent1"/>
                </a:solidFill>
                <a:latin typeface="Lato"/>
                <a:ea typeface="Lato"/>
                <a:cs typeface="Lato"/>
                <a:sym typeface="Lato"/>
              </a:rPr>
              <a:t>(</a:t>
            </a:r>
            <a:r>
              <a:rPr lang="en-US" sz="2000">
                <a:solidFill>
                  <a:srgbClr val="0000FF"/>
                </a:solidFill>
                <a:latin typeface="Lato"/>
                <a:ea typeface="Lato"/>
                <a:cs typeface="Lato"/>
                <a:sym typeface="Lato"/>
              </a:rPr>
              <a:t>SELECT `Name` as city, sum(1) as count                                 </a:t>
            </a:r>
            <a:endParaRPr sz="200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rgbClr val="0000FF"/>
                </a:solidFill>
                <a:latin typeface="Lato"/>
                <a:ea typeface="Lato"/>
                <a:cs typeface="Lato"/>
                <a:sym typeface="Lato"/>
              </a:rPr>
              <a:t>FROM world.city                                                                                </a:t>
            </a:r>
            <a:endParaRPr sz="200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rgbClr val="0000FF"/>
                </a:solidFill>
                <a:latin typeface="Lato"/>
                <a:ea typeface="Lato"/>
                <a:cs typeface="Lato"/>
                <a:sym typeface="Lato"/>
              </a:rPr>
              <a:t>where CountryCode='USA'                                                              </a:t>
            </a:r>
            <a:endParaRPr sz="200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rgbClr val="0000FF"/>
                </a:solidFill>
                <a:latin typeface="Lato"/>
                <a:ea typeface="Lato"/>
                <a:cs typeface="Lato"/>
                <a:sym typeface="Lato"/>
              </a:rPr>
              <a:t>Group by `Name`   </a:t>
            </a:r>
            <a:endParaRPr sz="200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rgbClr val="0000FF"/>
                </a:solidFill>
                <a:latin typeface="Lato"/>
                <a:ea typeface="Lato"/>
                <a:cs typeface="Lato"/>
                <a:sym typeface="Lato"/>
              </a:rPr>
              <a:t>Having count &gt; 1</a:t>
            </a:r>
            <a:r>
              <a:rPr lang="en-US" sz="2000">
                <a:solidFill>
                  <a:schemeClr val="accent1"/>
                </a:solidFill>
                <a:latin typeface="Lato"/>
                <a:ea typeface="Lato"/>
                <a:cs typeface="Lato"/>
                <a:sym typeface="Lato"/>
              </a:rPr>
              <a:t>) as b on  </a:t>
            </a:r>
            <a:r>
              <a:rPr lang="en-US" sz="2000" b="1">
                <a:solidFill>
                  <a:srgbClr val="38761D"/>
                </a:solidFill>
                <a:latin typeface="Lato"/>
                <a:ea typeface="Lato"/>
                <a:cs typeface="Lato"/>
                <a:sym typeface="Lato"/>
              </a:rPr>
              <a:t>a.Name = b.city </a:t>
            </a:r>
            <a:endParaRPr sz="2000" b="1">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chemeClr val="accent1"/>
                </a:solidFill>
                <a:latin typeface="Lato"/>
                <a:ea typeface="Lato"/>
                <a:cs typeface="Lato"/>
                <a:sym typeface="Lato"/>
              </a:rPr>
              <a:t>where a.CountryCode='USA' </a:t>
            </a:r>
            <a:endParaRPr sz="20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a:solidFill>
                  <a:schemeClr val="accent1"/>
                </a:solidFill>
                <a:latin typeface="Lato"/>
                <a:ea typeface="Lato"/>
                <a:cs typeface="Lato"/>
                <a:sym typeface="Lato"/>
              </a:rPr>
              <a:t>order by a.Name</a:t>
            </a:r>
            <a:endParaRPr sz="200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a:solidFill>
                  <a:schemeClr val="accent1"/>
                </a:solidFill>
                <a:latin typeface="Lato"/>
                <a:ea typeface="Lato"/>
                <a:cs typeface="Lato"/>
                <a:sym typeface="Lato"/>
              </a:rPr>
              <a:t>                                                                                          </a:t>
            </a:r>
            <a:endParaRPr sz="180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endCxn id="250" idx="1"/>
          </p:cNvCxnSpPr>
          <p:nvPr/>
        </p:nvCxnSpPr>
        <p:spPr>
          <a:xfrm rot="10800000" flipH="1">
            <a:off x="4955206" y="3524900"/>
            <a:ext cx="2727300" cy="311700"/>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endCxn id="252" idx="1"/>
          </p:cNvCxnSpPr>
          <p:nvPr/>
        </p:nvCxnSpPr>
        <p:spPr>
          <a:xfrm rot="10800000" flipH="1">
            <a:off x="5126175" y="5536428"/>
            <a:ext cx="781800" cy="245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Numeric Formatting Functions</a:t>
            </a:r>
            <a:endParaRPr sz="420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260" name="Google Shape;260;p37"/>
          <p:cNvGraphicFramePr/>
          <p:nvPr/>
        </p:nvGraphicFramePr>
        <p:xfrm>
          <a:off x="445595" y="2208160"/>
          <a:ext cx="11534050" cy="4297740"/>
        </p:xfrm>
        <a:graphic>
          <a:graphicData uri="http://schemas.openxmlformats.org/drawingml/2006/table">
            <a:tbl>
              <a:tblPr firstRow="1" bandRow="1">
                <a:noFill/>
                <a:tableStyleId>{7BBD9E7B-CFC3-4F12-B3F5-2AAF419E48A1}</a:tableStyleId>
              </a:tblPr>
              <a:tblGrid>
                <a:gridCol w="1586625">
                  <a:extLst>
                    <a:ext uri="{9D8B030D-6E8A-4147-A177-3AD203B41FA5}">
                      <a16:colId xmlns:a16="http://schemas.microsoft.com/office/drawing/2014/main" val="20000"/>
                    </a:ext>
                  </a:extLst>
                </a:gridCol>
                <a:gridCol w="5162175">
                  <a:extLst>
                    <a:ext uri="{9D8B030D-6E8A-4147-A177-3AD203B41FA5}">
                      <a16:colId xmlns:a16="http://schemas.microsoft.com/office/drawing/2014/main" val="20001"/>
                    </a:ext>
                  </a:extLst>
                </a:gridCol>
                <a:gridCol w="4785250">
                  <a:extLst>
                    <a:ext uri="{9D8B030D-6E8A-4147-A177-3AD203B41FA5}">
                      <a16:colId xmlns:a16="http://schemas.microsoft.com/office/drawing/2014/main" val="20002"/>
                    </a:ext>
                  </a:extLst>
                </a:gridCol>
              </a:tblGrid>
              <a:tr h="360675">
                <a:tc>
                  <a:txBody>
                    <a:bodyPr/>
                    <a:lstStyle/>
                    <a:p>
                      <a:pPr marL="0" marR="0" lvl="0" indent="0" algn="l" rtl="0">
                        <a:spcBef>
                          <a:spcPts val="0"/>
                        </a:spcBef>
                        <a:spcAft>
                          <a:spcPts val="0"/>
                        </a:spcAft>
                        <a:buNone/>
                      </a:pPr>
                      <a:r>
                        <a:rPr lang="en-US" sz="1800"/>
                        <a:t>Function</a:t>
                      </a:r>
                      <a:endParaRPr/>
                    </a:p>
                  </a:txBody>
                  <a:tcPr marL="91450" marR="91450" marT="45725" marB="45725"/>
                </a:tc>
                <a:tc>
                  <a:txBody>
                    <a:bodyPr/>
                    <a:lstStyle/>
                    <a:p>
                      <a:pPr marL="0" marR="0" lvl="0" indent="0" algn="l" rtl="0">
                        <a:spcBef>
                          <a:spcPts val="0"/>
                        </a:spcBef>
                        <a:spcAft>
                          <a:spcPts val="0"/>
                        </a:spcAft>
                        <a:buNone/>
                      </a:pPr>
                      <a:r>
                        <a:rPr lang="en-US" sz="1800"/>
                        <a:t>Description</a:t>
                      </a:r>
                      <a:endParaRPr/>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extLst>
                  <a:ext uri="{0D108BD9-81ED-4DB2-BD59-A6C34878D82A}">
                    <a16:rowId xmlns:a16="http://schemas.microsoft.com/office/drawing/2014/main" val="10000"/>
                  </a:ext>
                </a:extLst>
              </a:tr>
              <a:tr h="650350">
                <a:tc>
                  <a:txBody>
                    <a:bodyPr/>
                    <a:lstStyle/>
                    <a:p>
                      <a:pPr marL="0" lvl="0" indent="0" algn="l" rtl="0">
                        <a:spcBef>
                          <a:spcPts val="0"/>
                        </a:spcBef>
                        <a:spcAft>
                          <a:spcPts val="0"/>
                        </a:spcAft>
                        <a:buNone/>
                      </a:pPr>
                      <a:r>
                        <a:rPr lang="en-US" sz="1900">
                          <a:solidFill>
                            <a:schemeClr val="dk2"/>
                          </a:solidFill>
                        </a:rPr>
                        <a:t>FORMAT                     (N, D)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Number N to a format like ‘#,###,###.##’ rounded to a number of decimal places</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650350">
                <a:tc>
                  <a:txBody>
                    <a:bodyPr/>
                    <a:lstStyle/>
                    <a:p>
                      <a:pPr marL="0" lvl="0" indent="0" algn="l" rtl="0">
                        <a:spcBef>
                          <a:spcPts val="0"/>
                        </a:spcBef>
                        <a:spcAft>
                          <a:spcPts val="0"/>
                        </a:spcAft>
                        <a:buNone/>
                      </a:pPr>
                      <a:r>
                        <a:rPr lang="en-US" sz="1900">
                          <a:solidFill>
                            <a:schemeClr val="dk2"/>
                          </a:solidFill>
                        </a:rPr>
                        <a:t>CAST (value, type)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The CAST() function converts a value (of any type) into the specified datatype.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650350">
                <a:tc>
                  <a:txBody>
                    <a:bodyPr/>
                    <a:lstStyle/>
                    <a:p>
                      <a:pPr marL="0" lvl="0" indent="0" algn="l" rtl="0">
                        <a:spcBef>
                          <a:spcPts val="0"/>
                        </a:spcBef>
                        <a:spcAft>
                          <a:spcPts val="0"/>
                        </a:spcAft>
                        <a:buNone/>
                      </a:pPr>
                      <a:r>
                        <a:rPr lang="en-US" sz="1900">
                          <a:solidFill>
                            <a:schemeClr val="dk2"/>
                          </a:solidFill>
                        </a:rPr>
                        <a:t>IFNULL(expr ,alt_value)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a specified value if the expression is NULL.</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IFNULL(NULL, 500) = 500</a:t>
                      </a:r>
                      <a:endParaRPr sz="2300">
                        <a:solidFill>
                          <a:schemeClr val="dk2"/>
                        </a:solidFill>
                      </a:endParaRPr>
                    </a:p>
                  </a:txBody>
                  <a:tcPr marL="91450" marR="91450" marT="45725" marB="45725"/>
                </a:tc>
                <a:extLst>
                  <a:ext uri="{0D108BD9-81ED-4DB2-BD59-A6C34878D82A}">
                    <a16:rowId xmlns:a16="http://schemas.microsoft.com/office/drawing/2014/main" val="10003"/>
                  </a:ext>
                </a:extLst>
              </a:tr>
              <a:tr h="6503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1 or 0 depending on whether an expression is NULL.</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930650">
                <a:tc>
                  <a:txBody>
                    <a:bodyPr/>
                    <a:lstStyle/>
                    <a:p>
                      <a:pPr marL="0" lvl="0" indent="0" algn="l" rtl="0">
                        <a:spcBef>
                          <a:spcPts val="0"/>
                        </a:spcBef>
                        <a:spcAft>
                          <a:spcPts val="0"/>
                        </a:spcAft>
                        <a:buNone/>
                      </a:pPr>
                      <a:r>
                        <a:rPr lang="en-US" sz="1900">
                          <a:solidFill>
                            <a:schemeClr val="dk2"/>
                          </a:solidFill>
                        </a:rPr>
                        <a:t>COALESCE (val1, val2, ...., val_n)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Function returns the first non-null value in a list.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COALESCE(NULL, NULL, NULL, 'W3Schools.com', NULL, 'Example.com') = 'W3Schools.com' </a:t>
                      </a:r>
                      <a:endParaRPr sz="190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Numeric Functions</a:t>
            </a:r>
            <a:endParaRPr sz="480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a:solidFill>
                  <a:schemeClr val="accent1"/>
                </a:solidFill>
                <a:latin typeface="Lato"/>
                <a:ea typeface="Lato"/>
                <a:cs typeface="Lato"/>
                <a:sym typeface="Lato"/>
              </a:rPr>
              <a:t>SQL Query - Undesired Types - Convert Decimal to Integer</a:t>
            </a:r>
            <a:endParaRPr sz="1800" b="1">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SELECT Name as Country, </a:t>
            </a:r>
            <a:r>
              <a:rPr lang="en-US" sz="1800" b="1">
                <a:solidFill>
                  <a:srgbClr val="1155CC"/>
                </a:solidFill>
                <a:latin typeface="Lato"/>
                <a:ea typeface="Lato"/>
                <a:cs typeface="Lato"/>
                <a:sym typeface="Lato"/>
              </a:rPr>
              <a:t>convert(round(GNPOld,0),unsigned) </a:t>
            </a:r>
            <a:r>
              <a:rPr lang="en-US" sz="1800">
                <a:solidFill>
                  <a:schemeClr val="accent1"/>
                </a:solidFill>
                <a:latin typeface="Lato"/>
                <a:ea typeface="Lato"/>
                <a:cs typeface="Lato"/>
                <a:sym typeface="Lato"/>
              </a:rPr>
              <a:t>as GNPOld2                       FROM world.country;</a:t>
            </a:r>
            <a:endParaRPr sz="18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a:solidFill>
                  <a:schemeClr val="accent1"/>
                </a:solidFill>
                <a:latin typeface="Lato"/>
                <a:ea typeface="Lato"/>
                <a:cs typeface="Lato"/>
                <a:sym typeface="Lato"/>
              </a:rPr>
              <a:t>SQL Query - Coalesce “0” for Null Values</a:t>
            </a:r>
            <a:endParaRPr sz="1800" b="1">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SELECT Name as Country, coalesce(GNPOld,0) as GNPOld3                       FROM world.country;</a:t>
            </a:r>
            <a:endParaRPr sz="18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endCxn id="269" idx="1"/>
          </p:cNvCxnSpPr>
          <p:nvPr/>
        </p:nvCxnSpPr>
        <p:spPr>
          <a:xfrm rot="10800000" flipH="1">
            <a:off x="6170450" y="3411612"/>
            <a:ext cx="2201100" cy="164700"/>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String Formatting Functions</a:t>
            </a:r>
            <a:endParaRPr sz="420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279" name="Google Shape;279;p39"/>
          <p:cNvGraphicFramePr/>
          <p:nvPr/>
        </p:nvGraphicFramePr>
        <p:xfrm>
          <a:off x="445595" y="2055760"/>
          <a:ext cx="11534050" cy="5348840"/>
        </p:xfrm>
        <a:graphic>
          <a:graphicData uri="http://schemas.openxmlformats.org/drawingml/2006/table">
            <a:tbl>
              <a:tblPr firstRow="1" bandRow="1">
                <a:noFill/>
                <a:tableStyleId>{7BBD9E7B-CFC3-4F12-B3F5-2AAF419E48A1}</a:tableStyleId>
              </a:tblPr>
              <a:tblGrid>
                <a:gridCol w="1660775">
                  <a:extLst>
                    <a:ext uri="{9D8B030D-6E8A-4147-A177-3AD203B41FA5}">
                      <a16:colId xmlns:a16="http://schemas.microsoft.com/office/drawing/2014/main" val="20000"/>
                    </a:ext>
                  </a:extLst>
                </a:gridCol>
                <a:gridCol w="5088025">
                  <a:extLst>
                    <a:ext uri="{9D8B030D-6E8A-4147-A177-3AD203B41FA5}">
                      <a16:colId xmlns:a16="http://schemas.microsoft.com/office/drawing/2014/main" val="20001"/>
                    </a:ext>
                  </a:extLst>
                </a:gridCol>
                <a:gridCol w="4785250">
                  <a:extLst>
                    <a:ext uri="{9D8B030D-6E8A-4147-A177-3AD203B41FA5}">
                      <a16:colId xmlns:a16="http://schemas.microsoft.com/office/drawing/2014/main" val="20002"/>
                    </a:ext>
                  </a:extLst>
                </a:gridCol>
              </a:tblGrid>
              <a:tr h="342875">
                <a:tc>
                  <a:txBody>
                    <a:bodyPr/>
                    <a:lstStyle/>
                    <a:p>
                      <a:pPr marL="0" marR="0" lvl="0" indent="0" algn="l" rtl="0">
                        <a:spcBef>
                          <a:spcPts val="0"/>
                        </a:spcBef>
                        <a:spcAft>
                          <a:spcPts val="0"/>
                        </a:spcAft>
                        <a:buNone/>
                      </a:pPr>
                      <a:r>
                        <a:rPr lang="en-US" sz="1800"/>
                        <a:t>Function</a:t>
                      </a:r>
                      <a:endParaRPr/>
                    </a:p>
                  </a:txBody>
                  <a:tcPr marL="91450" marR="91450" marT="45725" marB="45725"/>
                </a:tc>
                <a:tc>
                  <a:txBody>
                    <a:bodyPr/>
                    <a:lstStyle/>
                    <a:p>
                      <a:pPr marL="0" marR="0" lvl="0" indent="0" algn="l" rtl="0">
                        <a:spcBef>
                          <a:spcPts val="0"/>
                        </a:spcBef>
                        <a:spcAft>
                          <a:spcPts val="0"/>
                        </a:spcAft>
                        <a:buNone/>
                      </a:pPr>
                      <a:r>
                        <a:rPr lang="en-US" sz="1800"/>
                        <a:t>Description</a:t>
                      </a:r>
                      <a:endParaRPr/>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extLst>
                  <a:ext uri="{0D108BD9-81ED-4DB2-BD59-A6C34878D82A}">
                    <a16:rowId xmlns:a16="http://schemas.microsoft.com/office/drawing/2014/main" val="10000"/>
                  </a:ext>
                </a:extLst>
              </a:tr>
              <a:tr h="618225">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add two or more strings</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CONCAT(“Jeremy “,”Bergmann”) = ‘Jeremy Bergmann’</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618225">
                <a:tc>
                  <a:txBody>
                    <a:bodyPr/>
                    <a:lstStyle/>
                    <a:p>
                      <a:pPr marL="0" lvl="0" indent="0" algn="l" rtl="0">
                        <a:spcBef>
                          <a:spcPts val="0"/>
                        </a:spcBef>
                        <a:spcAft>
                          <a:spcPts val="0"/>
                        </a:spcAft>
                        <a:buNone/>
                      </a:pPr>
                      <a:r>
                        <a:rPr lang="en-US" sz="1900">
                          <a:solidFill>
                            <a:schemeClr val="dk2"/>
                          </a:solidFill>
                        </a:rPr>
                        <a:t>INSTR (orig, substr)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an integer which indicates the position of the first occurrence of the substr.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INSTR('myteststring','st') = 5</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618225">
                <a:tc>
                  <a:txBody>
                    <a:bodyPr/>
                    <a:lstStyle/>
                    <a:p>
                      <a:pPr marL="0" lvl="0" indent="0" algn="l" rtl="0">
                        <a:spcBef>
                          <a:spcPts val="0"/>
                        </a:spcBef>
                        <a:spcAft>
                          <a:spcPts val="0"/>
                        </a:spcAft>
                        <a:buNone/>
                      </a:pPr>
                      <a:r>
                        <a:rPr lang="en-US" sz="1900">
                          <a:solidFill>
                            <a:schemeClr val="dk2"/>
                          </a:solidFill>
                        </a:rPr>
                        <a:t>TRIM (expr ,alt_value)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TRIM(LEADING 'leading' FROM 'leadingtext' ) = ‘text’</a:t>
                      </a:r>
                      <a:endParaRPr sz="2300">
                        <a:solidFill>
                          <a:schemeClr val="dk2"/>
                        </a:solidFill>
                      </a:endParaRPr>
                    </a:p>
                  </a:txBody>
                  <a:tcPr marL="91450" marR="91450" marT="45725" marB="45725"/>
                </a:tc>
                <a:extLst>
                  <a:ext uri="{0D108BD9-81ED-4DB2-BD59-A6C34878D82A}">
                    <a16:rowId xmlns:a16="http://schemas.microsoft.com/office/drawing/2014/main" val="10003"/>
                  </a:ext>
                </a:extLst>
              </a:tr>
              <a:tr h="618225">
                <a:tc>
                  <a:txBody>
                    <a:bodyPr/>
                    <a:lstStyle/>
                    <a:p>
                      <a:pPr marL="0" lvl="0" indent="0" algn="l" rtl="0">
                        <a:spcBef>
                          <a:spcPts val="0"/>
                        </a:spcBef>
                        <a:spcAft>
                          <a:spcPts val="0"/>
                        </a:spcAft>
                        <a:buNone/>
                      </a:pPr>
                      <a:r>
                        <a:rPr lang="en-US" sz="1900">
                          <a:solidFill>
                            <a:schemeClr val="dk2"/>
                          </a:solidFill>
                        </a:rPr>
                        <a:t>REPLACE (str, find, sub)</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REPLACE('w3resource','ur','r') = ‘w3resorce’ </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618225">
                <a:tc>
                  <a:txBody>
                    <a:bodyPr/>
                    <a:lstStyle/>
                    <a:p>
                      <a:pPr marL="0" lvl="0" indent="0" algn="l" rtl="0">
                        <a:spcBef>
                          <a:spcPts val="0"/>
                        </a:spcBef>
                        <a:spcAft>
                          <a:spcPts val="0"/>
                        </a:spcAft>
                        <a:buNone/>
                      </a:pPr>
                      <a:r>
                        <a:rPr lang="en-US" sz="1900">
                          <a:solidFill>
                            <a:schemeClr val="dk2"/>
                          </a:solidFill>
                        </a:rPr>
                        <a:t>LCASE(str), UCASE(str)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converts the characters of a string to lower/upper case characters.</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LCASE('MYTESTSTRING') = ‘myteststring’  </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5255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length of a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Length(‘Bergmann’) = 8</a:t>
                      </a:r>
                      <a:endParaRPr sz="1900">
                        <a:solidFill>
                          <a:schemeClr val="dk2"/>
                        </a:solidFill>
                      </a:endParaRPr>
                    </a:p>
                  </a:txBody>
                  <a:tcPr marL="91450" marR="91450" marT="45725" marB="45725"/>
                </a:tc>
                <a:extLst>
                  <a:ext uri="{0D108BD9-81ED-4DB2-BD59-A6C34878D82A}">
                    <a16:rowId xmlns:a16="http://schemas.microsoft.com/office/drawing/2014/main" val="10006"/>
                  </a:ext>
                </a:extLst>
              </a:tr>
              <a:tr h="525550">
                <a:tc>
                  <a:txBody>
                    <a:bodyPr/>
                    <a:lstStyle/>
                    <a:p>
                      <a:pPr marL="0" lvl="0" indent="0" algn="l" rtl="0">
                        <a:spcBef>
                          <a:spcPts val="0"/>
                        </a:spcBef>
                        <a:spcAft>
                          <a:spcPts val="0"/>
                        </a:spcAft>
                        <a:buNone/>
                      </a:pPr>
                      <a:r>
                        <a:rPr lang="en-US" sz="1900">
                          <a:solidFill>
                            <a:schemeClr val="dk2"/>
                          </a:solidFill>
                        </a:rPr>
                        <a:t>SUBSTRING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endParaRPr sz="1900">
                        <a:solidFill>
                          <a:schemeClr val="dk2"/>
                        </a:solidFill>
                      </a:endParaRPr>
                    </a:p>
                  </a:txBody>
                  <a:tcPr marL="91450" marR="91450" marT="45725" marB="45725"/>
                </a:tc>
                <a:tc>
                  <a:txBody>
                    <a:bodyPr/>
                    <a:lstStyle/>
                    <a:p>
                      <a:pPr marL="0" lvl="0" indent="0" algn="l" rtl="0">
                        <a:spcBef>
                          <a:spcPts val="0"/>
                        </a:spcBef>
                        <a:spcAft>
                          <a:spcPts val="0"/>
                        </a:spcAft>
                        <a:buNone/>
                      </a:pPr>
                      <a:endParaRPr sz="1900">
                        <a:solidFill>
                          <a:schemeClr val="dk2"/>
                        </a:solidFill>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0" y="2533700"/>
            <a:ext cx="7055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a:solidFill>
                  <a:schemeClr val="accent1"/>
                </a:solidFill>
                <a:latin typeface="Lato"/>
                <a:ea typeface="Lato"/>
                <a:cs typeface="Lato"/>
                <a:sym typeface="Lato"/>
              </a:rPr>
              <a:t>SQL Query </a:t>
            </a:r>
            <a:endParaRPr sz="1800" b="1" u="sng">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SELECT `Name` as City, District as State ,</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concat(`Name`,</a:t>
            </a:r>
            <a:r>
              <a:rPr lang="en-US" sz="2000">
                <a:solidFill>
                  <a:schemeClr val="dk2"/>
                </a:solidFill>
                <a:latin typeface="Roboto Mono"/>
                <a:ea typeface="Roboto Mono"/>
                <a:cs typeface="Roboto Mono"/>
                <a:sym typeface="Roboto Mono"/>
              </a:rPr>
              <a:t> ‘,'</a:t>
            </a:r>
            <a:r>
              <a:rPr lang="en-US" sz="2000">
                <a:solidFill>
                  <a:schemeClr val="dk2"/>
                </a:solidFill>
                <a:latin typeface="Lato"/>
                <a:ea typeface="Lato"/>
                <a:cs typeface="Lato"/>
                <a:sym typeface="Lato"/>
              </a:rPr>
              <a:t>, </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case when District = 'New York' then 'NY'</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when </a:t>
            </a:r>
            <a:r>
              <a:rPr lang="en-US" sz="2000">
                <a:solidFill>
                  <a:srgbClr val="0000CD"/>
                </a:solidFill>
                <a:latin typeface="Lato"/>
                <a:ea typeface="Lato"/>
                <a:cs typeface="Lato"/>
                <a:sym typeface="Lato"/>
              </a:rPr>
              <a:t>trim(Leading 'Penn' from District) = 'sylvania'</a:t>
            </a:r>
            <a:r>
              <a:rPr lang="en-US" sz="2000">
                <a:solidFill>
                  <a:srgbClr val="1155CC"/>
                </a:solidFill>
                <a:latin typeface="Lato"/>
                <a:ea typeface="Lato"/>
                <a:cs typeface="Lato"/>
                <a:sym typeface="Lato"/>
              </a:rPr>
              <a:t> </a:t>
            </a:r>
            <a:r>
              <a:rPr lang="en-US" sz="2000">
                <a:solidFill>
                  <a:schemeClr val="dk2"/>
                </a:solidFill>
                <a:latin typeface="Lato"/>
                <a:ea typeface="Lato"/>
                <a:cs typeface="Lato"/>
                <a:sym typeface="Lato"/>
              </a:rPr>
              <a:t>then 'PA'</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when </a:t>
            </a:r>
            <a:r>
              <a:rPr lang="en-US" sz="2000">
                <a:solidFill>
                  <a:srgbClr val="0000FF"/>
                </a:solidFill>
                <a:latin typeface="Lato"/>
                <a:ea typeface="Lato"/>
                <a:cs typeface="Lato"/>
                <a:sym typeface="Lato"/>
              </a:rPr>
              <a:t>instr(District,'Tex') then 'TX'</a:t>
            </a:r>
            <a:endParaRPr sz="2000">
              <a:solidFill>
                <a:srgbClr val="0000FF"/>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when District = 'Arizona' then </a:t>
            </a:r>
            <a:r>
              <a:rPr lang="en-US" sz="2000">
                <a:solidFill>
                  <a:srgbClr val="0000CD"/>
                </a:solidFill>
                <a:latin typeface="Lato"/>
                <a:ea typeface="Lato"/>
                <a:cs typeface="Lato"/>
                <a:sym typeface="Lato"/>
              </a:rPr>
              <a:t>Replace(District, 'Arizona', 'AZ')</a:t>
            </a:r>
            <a:endParaRPr sz="200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else </a:t>
            </a:r>
            <a:r>
              <a:rPr lang="en-US" sz="2000">
                <a:solidFill>
                  <a:srgbClr val="0000FF"/>
                </a:solidFill>
                <a:latin typeface="Lato"/>
                <a:ea typeface="Lato"/>
                <a:cs typeface="Lato"/>
                <a:sym typeface="Lato"/>
              </a:rPr>
              <a:t>upper(left(District,2)) </a:t>
            </a:r>
            <a:r>
              <a:rPr lang="en-US" sz="2000">
                <a:solidFill>
                  <a:schemeClr val="dk2"/>
                </a:solidFill>
                <a:latin typeface="Lato"/>
                <a:ea typeface="Lato"/>
                <a:cs typeface="Lato"/>
                <a:sym typeface="Lato"/>
              </a:rPr>
              <a:t>end</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 as City_State</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  FROM world.city as a  where a.CountryCode='USA' </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a:solidFill>
                <a:srgbClr val="0000FF"/>
              </a:solidFill>
              <a:latin typeface="Lato"/>
              <a:ea typeface="Lato"/>
              <a:cs typeface="Lato"/>
              <a:sym typeface="Lato"/>
            </a:endParaRPr>
          </a:p>
        </p:txBody>
      </p:sp>
      <p:pic>
        <p:nvPicPr>
          <p:cNvPr id="287" name="Google Shape;287;p40"/>
          <p:cNvPicPr preferRelativeResize="0"/>
          <p:nvPr/>
        </p:nvPicPr>
        <p:blipFill>
          <a:blip r:embed="rId3">
            <a:alphaModFix/>
          </a:blip>
          <a:stretch>
            <a:fillRect/>
          </a:stretch>
        </p:blipFill>
        <p:spPr>
          <a:xfrm>
            <a:off x="6822306" y="2800400"/>
            <a:ext cx="5199900" cy="318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Date Formatting Functions</a:t>
            </a:r>
            <a:endParaRPr sz="420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294" name="Google Shape;294;p41"/>
          <p:cNvGraphicFramePr/>
          <p:nvPr/>
        </p:nvGraphicFramePr>
        <p:xfrm>
          <a:off x="445595" y="1921660"/>
          <a:ext cx="11534050" cy="4968310"/>
        </p:xfrm>
        <a:graphic>
          <a:graphicData uri="http://schemas.openxmlformats.org/drawingml/2006/table">
            <a:tbl>
              <a:tblPr firstRow="1" bandRow="1">
                <a:noFill/>
                <a:tableStyleId>{7BBD9E7B-CFC3-4F12-B3F5-2AAF419E48A1}</a:tableStyleId>
              </a:tblPr>
              <a:tblGrid>
                <a:gridCol w="1676150">
                  <a:extLst>
                    <a:ext uri="{9D8B030D-6E8A-4147-A177-3AD203B41FA5}">
                      <a16:colId xmlns:a16="http://schemas.microsoft.com/office/drawing/2014/main" val="20000"/>
                    </a:ext>
                  </a:extLst>
                </a:gridCol>
                <a:gridCol w="5072650">
                  <a:extLst>
                    <a:ext uri="{9D8B030D-6E8A-4147-A177-3AD203B41FA5}">
                      <a16:colId xmlns:a16="http://schemas.microsoft.com/office/drawing/2014/main" val="20001"/>
                    </a:ext>
                  </a:extLst>
                </a:gridCol>
                <a:gridCol w="4785250">
                  <a:extLst>
                    <a:ext uri="{9D8B030D-6E8A-4147-A177-3AD203B41FA5}">
                      <a16:colId xmlns:a16="http://schemas.microsoft.com/office/drawing/2014/main" val="20002"/>
                    </a:ext>
                  </a:extLst>
                </a:gridCol>
              </a:tblGrid>
              <a:tr h="360675">
                <a:tc>
                  <a:txBody>
                    <a:bodyPr/>
                    <a:lstStyle/>
                    <a:p>
                      <a:pPr marL="0" marR="0" lvl="0" indent="0" algn="l" rtl="0">
                        <a:spcBef>
                          <a:spcPts val="0"/>
                        </a:spcBef>
                        <a:spcAft>
                          <a:spcPts val="0"/>
                        </a:spcAft>
                        <a:buNone/>
                      </a:pPr>
                      <a:r>
                        <a:rPr lang="en-US" sz="1800"/>
                        <a:t>Function</a:t>
                      </a:r>
                      <a:endParaRPr/>
                    </a:p>
                  </a:txBody>
                  <a:tcPr marL="91450" marR="91450" marT="45725" marB="45725"/>
                </a:tc>
                <a:tc>
                  <a:txBody>
                    <a:bodyPr/>
                    <a:lstStyle/>
                    <a:p>
                      <a:pPr marL="0" marR="0" lvl="0" indent="0" algn="l" rtl="0">
                        <a:spcBef>
                          <a:spcPts val="0"/>
                        </a:spcBef>
                        <a:spcAft>
                          <a:spcPts val="0"/>
                        </a:spcAft>
                        <a:buNone/>
                      </a:pPr>
                      <a:r>
                        <a:rPr lang="en-US" sz="1800"/>
                        <a:t>Description</a:t>
                      </a:r>
                      <a:endParaRPr/>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extLst>
                  <a:ext uri="{0D108BD9-81ED-4DB2-BD59-A6C34878D82A}">
                    <a16:rowId xmlns:a16="http://schemas.microsoft.com/office/drawing/2014/main" val="10000"/>
                  </a:ext>
                </a:extLst>
              </a:tr>
              <a:tr h="650350">
                <a:tc>
                  <a:txBody>
                    <a:bodyPr/>
                    <a:lstStyle/>
                    <a:p>
                      <a:pPr marL="0" lvl="0" indent="0" algn="l" rtl="0">
                        <a:spcBef>
                          <a:spcPts val="0"/>
                        </a:spcBef>
                        <a:spcAft>
                          <a:spcPts val="0"/>
                        </a:spcAft>
                        <a:buNone/>
                      </a:pPr>
                      <a:r>
                        <a:rPr lang="en-US" sz="1900">
                          <a:solidFill>
                            <a:schemeClr val="dk2"/>
                          </a:solidFill>
                        </a:rPr>
                        <a:t>CURDATE()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CURDATE() = '2019-07-22'</a:t>
                      </a:r>
                      <a:endParaRPr sz="1900">
                        <a:solidFill>
                          <a:schemeClr val="dk2"/>
                        </a:solidFill>
                      </a:endParaRPr>
                    </a:p>
                  </a:txBody>
                  <a:tcPr marL="91450" marR="91450" marT="45725" marB="45725"/>
                </a:tc>
                <a:extLst>
                  <a:ext uri="{0D108BD9-81ED-4DB2-BD59-A6C34878D82A}">
                    <a16:rowId xmlns:a16="http://schemas.microsoft.com/office/drawing/2014/main" val="10001"/>
                  </a:ext>
                </a:extLst>
              </a:tr>
              <a:tr h="650350">
                <a:tc>
                  <a:txBody>
                    <a:bodyPr/>
                    <a:lstStyle/>
                    <a:p>
                      <a:pPr marL="0" lvl="0" indent="0" algn="l" rtl="0">
                        <a:spcBef>
                          <a:spcPts val="0"/>
                        </a:spcBef>
                        <a:spcAft>
                          <a:spcPts val="0"/>
                        </a:spcAft>
                        <a:buNone/>
                      </a:pPr>
                      <a:r>
                        <a:rPr lang="en-US" sz="1900">
                          <a:solidFill>
                            <a:schemeClr val="dk2"/>
                          </a:solidFill>
                        </a:rPr>
                        <a:t>CURRENT_TIMESTAMP()</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eturns the current date and time in ‘YYYY-MM-DD HH:MM:SS’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CURRENT_TIMESTAMP() =                    ‘2019-07-22 13:41:53’</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650350">
                <a:tc>
                  <a:txBody>
                    <a:bodyPr/>
                    <a:lstStyle/>
                    <a:p>
                      <a:pPr marL="0" lvl="0" indent="0" algn="l" rtl="0">
                        <a:spcBef>
                          <a:spcPts val="0"/>
                        </a:spcBef>
                        <a:spcAft>
                          <a:spcPts val="0"/>
                        </a:spcAft>
                        <a:buNone/>
                      </a:pPr>
                      <a:r>
                        <a:rPr lang="en-US" sz="1900">
                          <a:solidFill>
                            <a:schemeClr val="dk2"/>
                          </a:solidFill>
                        </a:rPr>
                        <a:t>HOUR(time)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a specified value if the expression is NULL.</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HOUR(CURRENT_TIMESTAMP()) = 13</a:t>
                      </a:r>
                      <a:endParaRPr sz="2300">
                        <a:solidFill>
                          <a:schemeClr val="dk2"/>
                        </a:solidFill>
                      </a:endParaRPr>
                    </a:p>
                  </a:txBody>
                  <a:tcPr marL="91450" marR="91450" marT="45725" marB="45725"/>
                </a:tc>
                <a:extLst>
                  <a:ext uri="{0D108BD9-81ED-4DB2-BD59-A6C34878D82A}">
                    <a16:rowId xmlns:a16="http://schemas.microsoft.com/office/drawing/2014/main" val="10003"/>
                  </a:ext>
                </a:extLst>
              </a:tr>
              <a:tr h="650350">
                <a:tc>
                  <a:txBody>
                    <a:bodyPr/>
                    <a:lstStyle/>
                    <a:p>
                      <a:pPr marL="0" lvl="0" indent="0" algn="l" rtl="0">
                        <a:spcBef>
                          <a:spcPts val="0"/>
                        </a:spcBef>
                        <a:spcAft>
                          <a:spcPts val="0"/>
                        </a:spcAft>
                        <a:buNone/>
                      </a:pPr>
                      <a:r>
                        <a:rPr lang="en-US" sz="1900">
                          <a:solidFill>
                            <a:schemeClr val="dk2"/>
                          </a:solidFill>
                        </a:rPr>
                        <a:t>Datediff(date1, date2)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number of days between two dates or datetimes (using only date portion)</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Datediff(CURDATE(), ‘1999-12-31’) = 7143</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650350">
                <a:tc>
                  <a:txBody>
                    <a:bodyPr/>
                    <a:lstStyle/>
                    <a:p>
                      <a:pPr marL="0" lvl="0" indent="0" algn="l" rtl="0">
                        <a:spcBef>
                          <a:spcPts val="0"/>
                        </a:spcBef>
                        <a:spcAft>
                          <a:spcPts val="0"/>
                        </a:spcAft>
                        <a:buNone/>
                      </a:pPr>
                      <a:r>
                        <a:rPr lang="en-US" sz="1900">
                          <a:solidFill>
                            <a:schemeClr val="dk2"/>
                          </a:solidFill>
                        </a:rPr>
                        <a:t>DAYOFWEEK(date)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week day number (1 for Sunday,2 for Monday …… 7 for Saturday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930650">
                <a:tc>
                  <a:txBody>
                    <a:bodyPr/>
                    <a:lstStyle/>
                    <a:p>
                      <a:pPr marL="0" lvl="0" indent="0" algn="l" rtl="0">
                        <a:spcBef>
                          <a:spcPts val="0"/>
                        </a:spcBef>
                        <a:spcAft>
                          <a:spcPts val="0"/>
                        </a:spcAft>
                        <a:buNone/>
                      </a:pPr>
                      <a:r>
                        <a:rPr lang="en-US" sz="1900">
                          <a:solidFill>
                            <a:schemeClr val="dk2"/>
                          </a:solidFill>
                        </a:rPr>
                        <a:t>DAY(date), Month(date), </a:t>
                      </a:r>
                      <a:endParaRPr sz="1900">
                        <a:solidFill>
                          <a:schemeClr val="dk2"/>
                        </a:solidFill>
                      </a:endParaRPr>
                    </a:p>
                    <a:p>
                      <a:pPr marL="0" lvl="0" indent="0" algn="l" rtl="0">
                        <a:spcBef>
                          <a:spcPts val="0"/>
                        </a:spcBef>
                        <a:spcAft>
                          <a:spcPts val="0"/>
                        </a:spcAft>
                        <a:buNone/>
                      </a:pPr>
                      <a:r>
                        <a:rPr lang="en-US" sz="1900">
                          <a:solidFill>
                            <a:schemeClr val="dk2"/>
                          </a:solidFill>
                        </a:rPr>
                        <a:t>Year(date)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following statement will return the day of the month/month of year/calendar year of the input date.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DAY('2008-05-15') = 15 MONTH('2008-05-15') = 5</a:t>
                      </a:r>
                      <a:endParaRPr sz="1900">
                        <a:solidFill>
                          <a:schemeClr val="dk2"/>
                        </a:solidFill>
                      </a:endParaRPr>
                    </a:p>
                    <a:p>
                      <a:pPr marL="0" lvl="0" indent="0" algn="l" rtl="0">
                        <a:spcBef>
                          <a:spcPts val="0"/>
                        </a:spcBef>
                        <a:spcAft>
                          <a:spcPts val="0"/>
                        </a:spcAft>
                        <a:buNone/>
                      </a:pPr>
                      <a:r>
                        <a:rPr lang="en-US" sz="1900">
                          <a:solidFill>
                            <a:schemeClr val="dk2"/>
                          </a:solidFill>
                        </a:rPr>
                        <a:t>YEAR('2008-05-15') = 2008</a:t>
                      </a:r>
                      <a:endParaRPr sz="1900">
                        <a:solidFill>
                          <a:schemeClr val="dk2"/>
                        </a:solidFill>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Date Functions</a:t>
            </a:r>
            <a:endParaRPr sz="480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5" y="2447175"/>
            <a:ext cx="7087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a:solidFill>
                  <a:schemeClr val="accent1"/>
                </a:solidFill>
                <a:latin typeface="Lato"/>
                <a:ea typeface="Lato"/>
                <a:cs typeface="Lato"/>
                <a:sym typeface="Lato"/>
              </a:rPr>
              <a:t>SQL Query</a:t>
            </a:r>
            <a:endParaRPr sz="1800" b="1">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SELECT `name` as Country, </a:t>
            </a:r>
            <a:r>
              <a:rPr lang="en-US" sz="1800">
                <a:solidFill>
                  <a:srgbClr val="0000CD"/>
                </a:solidFill>
                <a:latin typeface="Lato"/>
                <a:ea typeface="Lato"/>
                <a:cs typeface="Lato"/>
                <a:sym typeface="Lato"/>
              </a:rPr>
              <a:t>year(curdate())</a:t>
            </a:r>
            <a:r>
              <a:rPr lang="en-US" sz="1800">
                <a:solidFill>
                  <a:schemeClr val="accent1"/>
                </a:solidFill>
                <a:latin typeface="Lato"/>
                <a:ea typeface="Lato"/>
                <a:cs typeface="Lato"/>
                <a:sym typeface="Lato"/>
              </a:rPr>
              <a:t> as curr_year, IndepYear,</a:t>
            </a:r>
            <a:endParaRPr sz="180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case when IndepYear is null then 0</a:t>
            </a:r>
            <a:endParaRPr sz="180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else </a:t>
            </a:r>
            <a:r>
              <a:rPr lang="en-US" sz="1800">
                <a:solidFill>
                  <a:srgbClr val="0000CD"/>
                </a:solidFill>
                <a:latin typeface="Lato"/>
                <a:ea typeface="Lato"/>
                <a:cs typeface="Lato"/>
                <a:sym typeface="Lato"/>
              </a:rPr>
              <a:t>year(curdate())-IndepYear</a:t>
            </a:r>
            <a:r>
              <a:rPr lang="en-US" sz="1800">
                <a:solidFill>
                  <a:schemeClr val="accent1"/>
                </a:solidFill>
                <a:latin typeface="Lato"/>
                <a:ea typeface="Lato"/>
                <a:cs typeface="Lato"/>
                <a:sym typeface="Lato"/>
              </a:rPr>
              <a:t> end as years_ind</a:t>
            </a:r>
            <a:endParaRPr sz="180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a:solidFill>
                  <a:schemeClr val="accent1"/>
                </a:solidFill>
                <a:latin typeface="Lato"/>
                <a:ea typeface="Lato"/>
                <a:cs typeface="Lato"/>
                <a:sym typeface="Lato"/>
              </a:rPr>
              <a:t>FROM world.country;</a:t>
            </a:r>
            <a:endParaRPr sz="18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408775" y="3587113"/>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p>
          <a:p>
            <a:pPr marL="285750" lvl="0" indent="-285750" algn="l" rtl="0">
              <a:spcBef>
                <a:spcPts val="0"/>
              </a:spcBef>
              <a:spcAft>
                <a:spcPts val="0"/>
              </a:spcAft>
              <a:buFont typeface="Arial" panose="020B0604020202020204" pitchFamily="34" charset="0"/>
              <a:buChar char="•"/>
            </a:pPr>
            <a:r>
              <a:rPr lang="en-US" sz="1800" dirty="0"/>
              <a:t>Spelling – Table, Column, Value</a:t>
            </a:r>
            <a:endParaRPr sz="1800" dirty="0"/>
          </a:p>
          <a:p>
            <a:pPr marL="285750" lvl="0" indent="-285750" algn="l" rtl="0">
              <a:spcBef>
                <a:spcPts val="0"/>
              </a:spcBef>
              <a:spcAft>
                <a:spcPts val="0"/>
              </a:spcAft>
              <a:buFont typeface="Arial" panose="020B0604020202020204" pitchFamily="34" charset="0"/>
              <a:buChar char="•"/>
            </a:pPr>
            <a:endParaRPr sz="1800" dirty="0"/>
          </a:p>
          <a:p>
            <a:pPr marL="285750" lvl="0" indent="-285750">
              <a:buFont typeface="Arial" panose="020B0604020202020204" pitchFamily="34" charset="0"/>
              <a:buChar char="•"/>
            </a:pPr>
            <a:r>
              <a:rPr lang="en-US" sz="1800" dirty="0"/>
              <a:t>Quotes - SINGLE (' '), DOUBLE (" "), and BACKTICKS (` `)</a:t>
            </a:r>
          </a:p>
          <a:p>
            <a:pPr marL="285750" lvl="0" indent="-285750">
              <a:buFont typeface="Arial" panose="020B0604020202020204" pitchFamily="34" charset="0"/>
              <a:buChar char="•"/>
            </a:pPr>
            <a:endParaRPr sz="1800" dirty="0"/>
          </a:p>
          <a:p>
            <a:pPr marL="285750" lvl="0" indent="-285750">
              <a:buFont typeface="Arial" panose="020B0604020202020204" pitchFamily="34" charset="0"/>
              <a:buChar char="•"/>
            </a:pPr>
            <a:r>
              <a:rPr lang="en-US" sz="1800" dirty="0"/>
              <a:t>DATA TYPES – Ex. Integer as VARCHAR</a:t>
            </a:r>
          </a:p>
          <a:p>
            <a:pPr lvl="0"/>
            <a:endParaRPr sz="1800" dirty="0"/>
          </a:p>
          <a:p>
            <a:pPr marL="285750" lvl="0" indent="-285750" algn="l" rtl="0">
              <a:spcBef>
                <a:spcPts val="0"/>
              </a:spcBef>
              <a:spcAft>
                <a:spcPts val="0"/>
              </a:spcAft>
              <a:buFont typeface="Arial" panose="020B0604020202020204" pitchFamily="34" charset="0"/>
              <a:buChar char="•"/>
            </a:pPr>
            <a:r>
              <a:rPr lang="en-US" sz="1800" dirty="0"/>
              <a:t>Order of SQL Clauses (from lecture 1)</a:t>
            </a:r>
          </a:p>
          <a:p>
            <a:pPr marL="285750" lvl="0" indent="-285750" algn="l" rtl="0">
              <a:spcBef>
                <a:spcPts val="0"/>
              </a:spcBef>
              <a:spcAft>
                <a:spcPts val="0"/>
              </a:spcAft>
              <a:buFont typeface="Arial" panose="020B0604020202020204" pitchFamily="34" charset="0"/>
              <a:buChar char="•"/>
            </a:pPr>
            <a:endParaRPr lang="en-US" sz="1800" dirty="0"/>
          </a:p>
          <a:p>
            <a:pPr marL="285750" lvl="0" indent="-285750">
              <a:buFont typeface="Arial" panose="020B0604020202020204" pitchFamily="34" charset="0"/>
              <a:buChar char="•"/>
            </a:pPr>
            <a:r>
              <a:rPr lang="en-US" sz="1800" dirty="0"/>
              <a:t>JOINING ON THE WRONG COLUMN</a:t>
            </a:r>
          </a:p>
          <a:p>
            <a:pPr marL="285750" lvl="0" indent="-285750">
              <a:buFont typeface="Arial" panose="020B0604020202020204" pitchFamily="34" charset="0"/>
              <a:buChar char="•"/>
            </a:pPr>
            <a:endParaRPr lang="en-US" sz="1800" dirty="0"/>
          </a:p>
          <a:p>
            <a:pPr marL="285750" lvl="0" indent="-285750">
              <a:buFont typeface="Arial" panose="020B0604020202020204" pitchFamily="34" charset="0"/>
              <a:buChar char="•"/>
            </a:pPr>
            <a:r>
              <a:rPr lang="en-US" sz="1800" dirty="0"/>
              <a:t>OVER FILTERING (WHERE Clause)</a:t>
            </a:r>
          </a:p>
          <a:p>
            <a:pPr lvl="0"/>
            <a:endParaRPr lang="en-US" sz="1800" dirty="0"/>
          </a:p>
          <a:p>
            <a:pPr marL="285750" lvl="0" indent="-285750">
              <a:buFont typeface="Arial" panose="020B0604020202020204" pitchFamily="34" charset="0"/>
              <a:buChar char="•"/>
            </a:pPr>
            <a:endParaRPr sz="1800" dirty="0"/>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10575" y="6400051"/>
            <a:ext cx="7217040" cy="307777"/>
          </a:xfrm>
          <a:prstGeom prst="rect">
            <a:avLst/>
          </a:prstGeom>
        </p:spPr>
        <p:txBody>
          <a:bodyPr wrap="none">
            <a:spAutoFit/>
          </a:bodyPr>
          <a:lstStyle/>
          <a:p>
            <a:pPr lvl="0"/>
            <a:r>
              <a:rPr lang="fr-FR" dirty="0"/>
              <a:t>MySQL </a:t>
            </a:r>
            <a:r>
              <a:rPr lang="fr-FR" dirty="0" err="1"/>
              <a:t>Error</a:t>
            </a:r>
            <a:r>
              <a:rPr lang="fr-FR" dirty="0"/>
              <a:t> Message List: </a:t>
            </a:r>
            <a:r>
              <a:rPr lang="en-US" dirty="0">
                <a:hlinkClick r:id="rId4"/>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Exercises</a:t>
            </a:r>
            <a:endParaRPr/>
          </a:p>
        </p:txBody>
      </p:sp>
      <p:sp>
        <p:nvSpPr>
          <p:cNvPr id="261" name="Google Shape;261;p37"/>
          <p:cNvSpPr txBox="1"/>
          <p:nvPr/>
        </p:nvSpPr>
        <p:spPr>
          <a:xfrm>
            <a:off x="107375" y="1692675"/>
            <a:ext cx="6571500" cy="69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t>Cleaning &amp; Formatting Data</a:t>
            </a:r>
            <a:endParaRPr sz="1800" b="1" u="sng" dirty="0"/>
          </a:p>
          <a:p>
            <a:pPr marL="0" lvl="0" indent="0" algn="ctr" rtl="0">
              <a:spcBef>
                <a:spcPts val="0"/>
              </a:spcBef>
              <a:spcAft>
                <a:spcPts val="0"/>
              </a:spcAft>
              <a:buNone/>
            </a:pPr>
            <a:endParaRPr sz="1800" b="1" u="sn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803500" y="1580100"/>
            <a:ext cx="11106900" cy="4711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a:t>Remove Unwanted Observations</a:t>
            </a:r>
            <a:r>
              <a:rPr lang="en-US" sz="1800"/>
              <a:t> for your dataset, including duplicate and irrelevant observations</a:t>
            </a:r>
            <a:endParaRPr sz="1800"/>
          </a:p>
          <a:p>
            <a:pPr marL="914400" lvl="1" indent="-342900" algn="l" rtl="0">
              <a:lnSpc>
                <a:spcPct val="100000"/>
              </a:lnSpc>
              <a:spcBef>
                <a:spcPts val="0"/>
              </a:spcBef>
              <a:spcAft>
                <a:spcPts val="0"/>
              </a:spcAft>
              <a:buSzPts val="1800"/>
              <a:buAutoNum type="alphaLcPeriod"/>
            </a:pPr>
            <a:r>
              <a:rPr lang="en-US" sz="1800" b="1"/>
              <a:t>Duplicate Observations </a:t>
            </a:r>
            <a:r>
              <a:rPr lang="en-US" sz="1800"/>
              <a:t>arise when you combine datasets from multiple places, scrape data, and receive data from clients/other departments.</a:t>
            </a:r>
            <a:endParaRPr sz="1800"/>
          </a:p>
          <a:p>
            <a:pPr marL="914400" lvl="1" indent="-342900" algn="l" rtl="0">
              <a:lnSpc>
                <a:spcPct val="100000"/>
              </a:lnSpc>
              <a:spcBef>
                <a:spcPts val="0"/>
              </a:spcBef>
              <a:spcAft>
                <a:spcPts val="0"/>
              </a:spcAft>
              <a:buSzPts val="1800"/>
              <a:buAutoNum type="alphaLcPeriod"/>
            </a:pPr>
            <a:r>
              <a:rPr lang="en-US" sz="1800" b="1"/>
              <a:t>Irrelevant Observations &amp; Outliers </a:t>
            </a:r>
            <a:r>
              <a:rPr lang="en-US" sz="1800"/>
              <a:t>are those that don’t fit the </a:t>
            </a:r>
            <a:r>
              <a:rPr lang="en-US" sz="1800" i="1"/>
              <a:t>specific problem</a:t>
            </a:r>
            <a:r>
              <a:rPr lang="en-US" sz="1800"/>
              <a:t> you’re trying to solve. It may be useful in other projects, but not this particular one.</a:t>
            </a:r>
            <a:endParaRPr sz="1800"/>
          </a:p>
          <a:p>
            <a:pPr marL="457200" lvl="0" indent="-342900" algn="l" rtl="0">
              <a:lnSpc>
                <a:spcPct val="100000"/>
              </a:lnSpc>
              <a:spcBef>
                <a:spcPts val="1000"/>
              </a:spcBef>
              <a:spcAft>
                <a:spcPts val="0"/>
              </a:spcAft>
              <a:buSzPts val="1800"/>
              <a:buAutoNum type="arabicPeriod"/>
            </a:pPr>
            <a:r>
              <a:rPr lang="en-US" sz="1800" b="1"/>
              <a:t>Fix Structural Errors</a:t>
            </a:r>
            <a:r>
              <a:rPr lang="en-US" sz="1800"/>
              <a:t> that occur during measurement or data transfer. This can be something as simple as multiple ways to spell a word or mislabeled classes; Parsing is an example of finding syntax errors. </a:t>
            </a:r>
            <a:endParaRPr sz="1800"/>
          </a:p>
          <a:p>
            <a:pPr marL="457200" lvl="0" indent="-342900" algn="l" rtl="0">
              <a:lnSpc>
                <a:spcPct val="100000"/>
              </a:lnSpc>
              <a:spcBef>
                <a:spcPts val="1000"/>
              </a:spcBef>
              <a:spcAft>
                <a:spcPts val="0"/>
              </a:spcAft>
              <a:buSzPts val="1800"/>
              <a:buAutoNum type="arabicPeriod"/>
            </a:pPr>
            <a:r>
              <a:rPr lang="en-US" sz="1800" b="1"/>
              <a:t>Handle Missing Data </a:t>
            </a:r>
            <a:r>
              <a:rPr lang="en-US" sz="1800"/>
              <a:t>is a must. It’s bad practice to ignore missing values in your dataset, because many algorithms do not accept missing values. You have two options when handling missing data:</a:t>
            </a:r>
            <a:endParaRPr sz="1800"/>
          </a:p>
          <a:p>
            <a:pPr marL="914400" lvl="1" indent="-342900" algn="l" rtl="0">
              <a:lnSpc>
                <a:spcPct val="100000"/>
              </a:lnSpc>
              <a:spcBef>
                <a:spcPts val="0"/>
              </a:spcBef>
              <a:spcAft>
                <a:spcPts val="0"/>
              </a:spcAft>
              <a:buSzPts val="1800"/>
              <a:buAutoNum type="alphaLcPeriod"/>
            </a:pPr>
            <a:r>
              <a:rPr lang="en-US" sz="1800" b="1"/>
              <a:t>Dropping </a:t>
            </a:r>
            <a:r>
              <a:rPr lang="en-US" sz="1800"/>
              <a:t>observations that have missing values</a:t>
            </a:r>
            <a:endParaRPr sz="1800"/>
          </a:p>
          <a:p>
            <a:pPr marL="914400" lvl="1" indent="-342900" algn="l" rtl="0">
              <a:lnSpc>
                <a:spcPct val="100000"/>
              </a:lnSpc>
              <a:spcBef>
                <a:spcPts val="0"/>
              </a:spcBef>
              <a:spcAft>
                <a:spcPts val="0"/>
              </a:spcAft>
              <a:buSzPts val="1800"/>
              <a:buAutoNum type="alphaLcPeriod"/>
            </a:pPr>
            <a:r>
              <a:rPr lang="en-US" sz="1800" b="1"/>
              <a:t>Imputing </a:t>
            </a:r>
            <a:r>
              <a:rPr lang="en-US" sz="1800"/>
              <a:t>the missing values based on other observations. Appending is a method of cross-referencing multiple data sources and combining known data into a final data.</a:t>
            </a:r>
            <a:endParaRPr sz="1800"/>
          </a:p>
          <a:p>
            <a:pPr marL="914400" lvl="0" indent="0" algn="l" rtl="0">
              <a:lnSpc>
                <a:spcPct val="100000"/>
              </a:lnSpc>
              <a:spcBef>
                <a:spcPts val="0"/>
              </a:spcBef>
              <a:spcAft>
                <a:spcPts val="0"/>
              </a:spcAft>
              <a:buNone/>
            </a:pPr>
            <a:endParaRPr sz="1800"/>
          </a:p>
          <a:p>
            <a:pPr marL="0" lvl="0" indent="0" algn="l" rtl="0">
              <a:spcBef>
                <a:spcPts val="0"/>
              </a:spcBef>
              <a:spcAft>
                <a:spcPts val="0"/>
              </a:spcAft>
              <a:buClr>
                <a:srgbClr val="000000"/>
              </a:buClr>
              <a:buSzPts val="1100"/>
              <a:buFont typeface="Arial"/>
              <a:buNone/>
            </a:pPr>
            <a:r>
              <a:rPr lang="en-US" sz="1800"/>
              <a:t>There are other possible ways to clean data, such as, transforming files, applying statistical methods, and post-processing, but these </a:t>
            </a:r>
            <a:r>
              <a:rPr lang="en-US" sz="1800" u="sng"/>
              <a:t>four steps will always be performed on any dataset you will analyze</a:t>
            </a:r>
            <a:r>
              <a:rPr lang="en-US" sz="1800"/>
              <a:t>.</a:t>
            </a:r>
            <a:endParaRPr sz="18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SQL Wildcards</a:t>
            </a:r>
            <a:endParaRPr sz="4800"/>
          </a:p>
        </p:txBody>
      </p:sp>
      <p:graphicFrame>
        <p:nvGraphicFramePr>
          <p:cNvPr id="214" name="Google Shape;214;p32"/>
          <p:cNvGraphicFramePr/>
          <p:nvPr/>
        </p:nvGraphicFramePr>
        <p:xfrm>
          <a:off x="480595" y="3058235"/>
          <a:ext cx="3000000" cy="3000000"/>
        </p:xfrm>
        <a:graphic>
          <a:graphicData uri="http://schemas.openxmlformats.org/drawingml/2006/table">
            <a:tbl>
              <a:tblPr firstRow="1" bandRow="1">
                <a:noFill/>
                <a:tableStyleId>{7BBD9E7B-CFC3-4F12-B3F5-2AAF419E48A1}</a:tableStyleId>
              </a:tblPr>
              <a:tblGrid>
                <a:gridCol w="1107225">
                  <a:extLst>
                    <a:ext uri="{9D8B030D-6E8A-4147-A177-3AD203B41FA5}">
                      <a16:colId xmlns:a16="http://schemas.microsoft.com/office/drawing/2014/main" val="20000"/>
                    </a:ext>
                  </a:extLst>
                </a:gridCol>
                <a:gridCol w="5000925">
                  <a:extLst>
                    <a:ext uri="{9D8B030D-6E8A-4147-A177-3AD203B41FA5}">
                      <a16:colId xmlns:a16="http://schemas.microsoft.com/office/drawing/2014/main" val="20001"/>
                    </a:ext>
                  </a:extLst>
                </a:gridCol>
                <a:gridCol w="5112150">
                  <a:extLst>
                    <a:ext uri="{9D8B030D-6E8A-4147-A177-3AD203B41FA5}">
                      <a16:colId xmlns:a16="http://schemas.microsoft.com/office/drawing/2014/main" val="20002"/>
                    </a:ext>
                  </a:extLst>
                </a:gridCol>
              </a:tblGrid>
              <a:tr h="244850">
                <a:tc>
                  <a:txBody>
                    <a:bodyPr/>
                    <a:lstStyle/>
                    <a:p>
                      <a:pPr marL="0" marR="0" lvl="0" indent="0" algn="l" rtl="0">
                        <a:spcBef>
                          <a:spcPts val="0"/>
                        </a:spcBef>
                        <a:spcAft>
                          <a:spcPts val="0"/>
                        </a:spcAft>
                        <a:buNone/>
                      </a:pPr>
                      <a:r>
                        <a:rPr lang="en-US" sz="1800"/>
                        <a:t>Symbol</a:t>
                      </a:r>
                      <a:endParaRPr/>
                    </a:p>
                  </a:txBody>
                  <a:tcPr marL="91450" marR="91450" marT="45725" marB="45725"/>
                </a:tc>
                <a:tc>
                  <a:txBody>
                    <a:bodyPr/>
                    <a:lstStyle/>
                    <a:p>
                      <a:pPr marL="0" marR="0" lvl="0" indent="0" algn="l" rtl="0">
                        <a:spcBef>
                          <a:spcPts val="0"/>
                        </a:spcBef>
                        <a:spcAft>
                          <a:spcPts val="0"/>
                        </a:spcAft>
                        <a:buNone/>
                      </a:pPr>
                      <a:r>
                        <a:rPr lang="en-US" sz="1800"/>
                        <a:t>Description</a:t>
                      </a:r>
                      <a:endParaRPr/>
                    </a:p>
                  </a:txBody>
                  <a:tcPr marL="91450" marR="91450" marT="45725" marB="45725"/>
                </a:tc>
                <a:tc>
                  <a:txBody>
                    <a:bodyPr/>
                    <a:lstStyle/>
                    <a:p>
                      <a:pPr marL="0" marR="0" lvl="0" indent="0" algn="l" rtl="0">
                        <a:spcBef>
                          <a:spcPts val="0"/>
                        </a:spcBef>
                        <a:spcAft>
                          <a:spcPts val="0"/>
                        </a:spcAft>
                        <a:buNone/>
                      </a:pPr>
                      <a:r>
                        <a:rPr lang="en-US" sz="1800"/>
                        <a:t>Example</a:t>
                      </a:r>
                      <a:endParaRPr sz="1800"/>
                    </a:p>
                  </a:txBody>
                  <a:tcPr marL="91450" marR="91450" marT="45725" marB="45725"/>
                </a:tc>
                <a:extLst>
                  <a:ext uri="{0D108BD9-81ED-4DB2-BD59-A6C34878D82A}">
                    <a16:rowId xmlns:a16="http://schemas.microsoft.com/office/drawing/2014/main" val="10000"/>
                  </a:ext>
                </a:extLst>
              </a:tr>
              <a:tr h="244850">
                <a:tc>
                  <a:txBody>
                    <a:bodyPr/>
                    <a:lstStyle/>
                    <a:p>
                      <a:pPr marL="0" lvl="0" indent="0" algn="l" rtl="0">
                        <a:spcBef>
                          <a:spcPts val="0"/>
                        </a:spcBef>
                        <a:spcAft>
                          <a:spcPts val="0"/>
                        </a:spcAft>
                        <a:buNone/>
                      </a:pPr>
                      <a:r>
                        <a:rPr lang="en-US" sz="1900">
                          <a:solidFill>
                            <a:schemeClr val="dk2"/>
                          </a:solidFill>
                        </a:rPr>
                        <a:t>%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zero or more characters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244850">
                <a:tc>
                  <a:txBody>
                    <a:bodyPr/>
                    <a:lstStyle/>
                    <a:p>
                      <a:pPr marL="0" lvl="0" indent="0" algn="l" rtl="0">
                        <a:spcBef>
                          <a:spcPts val="0"/>
                        </a:spcBef>
                        <a:spcAft>
                          <a:spcPts val="0"/>
                        </a:spcAft>
                        <a:buNone/>
                      </a:pPr>
                      <a:r>
                        <a:rPr lang="en-US" sz="1900">
                          <a:solidFill>
                            <a:schemeClr val="dk2"/>
                          </a:solidFill>
                        </a:rPr>
                        <a:t>_</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 single character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h_t finds hot, hat, and hit</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244850">
                <a:tc>
                  <a:txBody>
                    <a:bodyPr/>
                    <a:lstStyle/>
                    <a:p>
                      <a:pPr marL="0" lvl="0" indent="0" algn="l" rtl="0">
                        <a:spcBef>
                          <a:spcPts val="0"/>
                        </a:spcBef>
                        <a:spcAft>
                          <a:spcPts val="0"/>
                        </a:spcAft>
                        <a:buNone/>
                      </a:pPr>
                      <a:r>
                        <a:rPr lang="en-US" sz="1900">
                          <a:solidFill>
                            <a:schemeClr val="dk2"/>
                          </a:solidFill>
                        </a:rPr>
                        <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single character within the brackets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h[oa]t finds hot and hat, but not hit</a:t>
                      </a:r>
                      <a:endParaRPr sz="2300">
                        <a:solidFill>
                          <a:schemeClr val="dk2"/>
                        </a:solidFill>
                      </a:endParaRPr>
                    </a:p>
                  </a:txBody>
                  <a:tcPr marL="91450" marR="91450" marT="45725" marB="45725"/>
                </a:tc>
                <a:extLst>
                  <a:ext uri="{0D108BD9-81ED-4DB2-BD59-A6C34878D82A}">
                    <a16:rowId xmlns:a16="http://schemas.microsoft.com/office/drawing/2014/main" val="10003"/>
                  </a:ext>
                </a:extLst>
              </a:tr>
              <a:tr h="244850">
                <a:tc>
                  <a:txBody>
                    <a:bodyPr/>
                    <a:lstStyle/>
                    <a:p>
                      <a:pPr marL="0" lvl="0" indent="0" algn="l" rtl="0">
                        <a:spcBef>
                          <a:spcPts val="0"/>
                        </a:spcBef>
                        <a:spcAft>
                          <a:spcPts val="0"/>
                        </a:spcAft>
                        <a:buNone/>
                      </a:pPr>
                      <a:r>
                        <a:rPr lang="en-US" sz="1900">
                          <a:solidFill>
                            <a:schemeClr val="dk2"/>
                          </a:solidFill>
                        </a:rPr>
                        <a:t>^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h[^oa]t finds hit, but not hot and hat</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244850">
                <a:tc>
                  <a:txBody>
                    <a:bodyPr/>
                    <a:lstStyle/>
                    <a:p>
                      <a:pPr marL="0" lvl="0" indent="0" algn="l" rtl="0">
                        <a:spcBef>
                          <a:spcPts val="0"/>
                        </a:spcBef>
                        <a:spcAft>
                          <a:spcPts val="0"/>
                        </a:spcAft>
                        <a:buNone/>
                      </a:pPr>
                      <a:r>
                        <a:rPr lang="en-US" sz="1900">
                          <a:solidFill>
                            <a:schemeClr val="dk2"/>
                          </a:solidFill>
                        </a:rPr>
                        <a:t>-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 range of characters</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c[a-b]t finds cat and cbt</a:t>
                      </a:r>
                      <a:endParaRPr sz="190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a:solidFill>
                  <a:schemeClr val="accent1"/>
                </a:solidFill>
                <a:latin typeface="Lato"/>
                <a:ea typeface="Lato"/>
                <a:cs typeface="Lato"/>
                <a:sym typeface="Lato"/>
              </a:rPr>
              <a:t>Purpose</a:t>
            </a:r>
            <a:r>
              <a:rPr lang="en-US" sz="2400">
                <a:solidFill>
                  <a:schemeClr val="accent1"/>
                </a:solidFill>
                <a:latin typeface="Lato"/>
                <a:ea typeface="Lato"/>
                <a:cs typeface="Lato"/>
                <a:sym typeface="Lato"/>
              </a:rPr>
              <a:t>: Used with the SQL “Like” operator, A wildcard character is used to for comparing strings or for string-cleaning purposes. </a:t>
            </a:r>
            <a:endParaRPr sz="24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latin typeface="Lato"/>
                <a:ea typeface="Lato"/>
                <a:cs typeface="Lato"/>
                <a:sym typeface="Lato"/>
              </a:rPr>
              <a:t>Purpose -  The CASE statement goes through conditions and return a value when the first condition is met (like an IF-THEN-ELSE statement). If no conditions are true, it returns the value in the “ELSE” clause.</a:t>
            </a:r>
            <a:endParaRPr sz="2400"/>
          </a:p>
          <a:p>
            <a:pPr marL="0" lvl="0" indent="0" algn="l" rtl="0">
              <a:spcBef>
                <a:spcPts val="0"/>
              </a:spcBef>
              <a:spcAft>
                <a:spcPts val="0"/>
              </a:spcAft>
              <a:buNone/>
            </a:pPr>
            <a:endParaRPr sz="200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a:latin typeface="Lato"/>
                <a:ea typeface="Lato"/>
                <a:cs typeface="Lato"/>
                <a:sym typeface="Lato"/>
              </a:rPr>
              <a:t>Syntax</a:t>
            </a:r>
            <a:r>
              <a:rPr lang="en-US" sz="2000">
                <a:latin typeface="Lato"/>
                <a:ea typeface="Lato"/>
                <a:cs typeface="Lato"/>
                <a:sym typeface="Lato"/>
              </a:rPr>
              <a:t> </a:t>
            </a:r>
            <a:endParaRPr sz="2000">
              <a:latin typeface="Lato"/>
              <a:ea typeface="Lato"/>
              <a:cs typeface="Lato"/>
              <a:sym typeface="Lato"/>
            </a:endParaRPr>
          </a:p>
          <a:p>
            <a:pPr marL="457200" lvl="0" indent="0" algn="l" rtl="0">
              <a:lnSpc>
                <a:spcPct val="115000"/>
              </a:lnSpc>
              <a:spcBef>
                <a:spcPts val="500"/>
              </a:spcBef>
              <a:spcAft>
                <a:spcPts val="600"/>
              </a:spcAft>
              <a:buNone/>
            </a:pPr>
            <a:r>
              <a:rPr lang="en-US" sz="2000"/>
              <a:t>CASE</a:t>
            </a:r>
            <a:br>
              <a:rPr lang="en-US" sz="2000"/>
            </a:br>
            <a:r>
              <a:rPr lang="en-US" sz="2000"/>
              <a:t>    WHEN condition1 THEN result1</a:t>
            </a:r>
            <a:br>
              <a:rPr lang="en-US" sz="2000"/>
            </a:br>
            <a:r>
              <a:rPr lang="en-US" sz="2000"/>
              <a:t>    WHEN condition2 THEN result2</a:t>
            </a:r>
            <a:br>
              <a:rPr lang="en-US" sz="2000"/>
            </a:br>
            <a:r>
              <a:rPr lang="en-US" sz="2000"/>
              <a:t>    WHEN conditionN THEN resultN</a:t>
            </a:r>
            <a:br>
              <a:rPr lang="en-US" sz="2000"/>
            </a:br>
            <a:r>
              <a:rPr lang="en-US" sz="2000"/>
              <a:t>    ELSE result</a:t>
            </a:r>
            <a:br>
              <a:rPr lang="en-US" sz="2000"/>
            </a:br>
            <a:r>
              <a:rPr lang="en-US" sz="2000"/>
              <a:t>END;</a:t>
            </a:r>
            <a:endParaRPr/>
          </a:p>
        </p:txBody>
      </p:sp>
      <p:sp>
        <p:nvSpPr>
          <p:cNvPr id="224" name="Google Shape;224;p33"/>
          <p:cNvSpPr txBox="1"/>
          <p:nvPr/>
        </p:nvSpPr>
        <p:spPr>
          <a:xfrm>
            <a:off x="6096000" y="3314025"/>
            <a:ext cx="5882100"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a:latin typeface="Lato"/>
                <a:ea typeface="Lato"/>
                <a:cs typeface="Lato"/>
                <a:sym typeface="Lato"/>
              </a:rPr>
              <a:t>Example</a:t>
            </a:r>
            <a:r>
              <a:rPr lang="en-US" sz="2000">
                <a:latin typeface="Lato"/>
                <a:ea typeface="Lato"/>
                <a:cs typeface="Lato"/>
                <a:sym typeface="Lato"/>
              </a:rPr>
              <a:t> </a:t>
            </a:r>
            <a:endParaRPr sz="2000" b="1">
              <a:solidFill>
                <a:srgbClr val="38761D"/>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SELECT view.Country,  </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b="1">
                <a:solidFill>
                  <a:srgbClr val="6AA84F"/>
                </a:solidFill>
                <a:latin typeface="Lato"/>
                <a:ea typeface="Lato"/>
                <a:cs typeface="Lato"/>
                <a:sym typeface="Lato"/>
              </a:rPr>
              <a:t>CASE WHEN Country = 'India'   THEN 'Gandhi'</a:t>
            </a:r>
            <a:endParaRPr sz="2000" b="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US" sz="2000" b="1">
                <a:solidFill>
                  <a:srgbClr val="6AA84F"/>
                </a:solidFill>
                <a:latin typeface="Lato"/>
                <a:ea typeface="Lato"/>
                <a:cs typeface="Lato"/>
                <a:sym typeface="Lato"/>
              </a:rPr>
              <a:t>   WHEN Country = 'Nepal'   THEN 'Mt. Everest'</a:t>
            </a:r>
            <a:endParaRPr sz="2000" b="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US" sz="2000" b="1">
                <a:solidFill>
                  <a:srgbClr val="6AA84F"/>
                </a:solidFill>
                <a:latin typeface="Lato"/>
                <a:ea typeface="Lato"/>
                <a:cs typeface="Lato"/>
                <a:sym typeface="Lato"/>
              </a:rPr>
              <a:t>   WHEN Country = 'China'   THEN 'Great Wall'</a:t>
            </a:r>
            <a:endParaRPr sz="2000" b="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US" sz="2000" b="1">
                <a:solidFill>
                  <a:srgbClr val="6AA84F"/>
                </a:solidFill>
                <a:latin typeface="Lato"/>
                <a:ea typeface="Lato"/>
                <a:cs typeface="Lato"/>
                <a:sym typeface="Lato"/>
              </a:rPr>
              <a:t>    ELSE 'Unknown' end  as famous_stuff</a:t>
            </a:r>
            <a:endParaRPr sz="2000" b="1">
              <a:solidFill>
                <a:srgbClr val="6AA84F"/>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  FROM world.vw_countries_asia as view</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a:solidFill>
                  <a:schemeClr val="dk2"/>
                </a:solidFill>
                <a:latin typeface="Lato"/>
                <a:ea typeface="Lato"/>
                <a:cs typeface="Lato"/>
                <a:sym typeface="Lato"/>
              </a:rPr>
              <a:t>  WHERE view.Country </a:t>
            </a:r>
            <a:r>
              <a:rPr lang="en-US" sz="2000" u="sng">
                <a:solidFill>
                  <a:schemeClr val="dk2"/>
                </a:solidFill>
                <a:latin typeface="Lato"/>
                <a:ea typeface="Lato"/>
                <a:cs typeface="Lato"/>
                <a:sym typeface="Lato"/>
              </a:rPr>
              <a:t>in</a:t>
            </a:r>
            <a:r>
              <a:rPr lang="en-US" sz="2000">
                <a:solidFill>
                  <a:schemeClr val="dk2"/>
                </a:solidFill>
                <a:latin typeface="Lato"/>
                <a:ea typeface="Lato"/>
                <a:cs typeface="Lato"/>
                <a:sym typeface="Lato"/>
              </a:rPr>
              <a:t> ('India', 'China', 'Nepal','Taiwan')</a:t>
            </a: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a:t>Ex</a:t>
            </a:r>
            <a:r>
              <a:rPr lang="en-US" sz="4200"/>
              <a:t>. Operators &amp; Case Statement</a:t>
            </a:r>
            <a:endParaRPr sz="4800"/>
          </a:p>
        </p:txBody>
      </p:sp>
      <p:sp>
        <p:nvSpPr>
          <p:cNvPr id="230" name="Google Shape;230;p34"/>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Classify US States into their geographical “regions” </a:t>
            </a:r>
            <a:endParaRPr sz="3000"/>
          </a:p>
        </p:txBody>
      </p:sp>
      <p:sp>
        <p:nvSpPr>
          <p:cNvPr id="231" name="Google Shape;231;p34"/>
          <p:cNvSpPr txBox="1"/>
          <p:nvPr/>
        </p:nvSpPr>
        <p:spPr>
          <a:xfrm>
            <a:off x="865325" y="2201850"/>
            <a:ext cx="7656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a:solidFill>
                  <a:schemeClr val="accent1"/>
                </a:solidFill>
                <a:latin typeface="Lato"/>
                <a:ea typeface="Lato"/>
                <a:cs typeface="Lato"/>
                <a:sym typeface="Lato"/>
              </a:rPr>
              <a:t>SQL Query</a:t>
            </a:r>
            <a:endParaRPr sz="1800" b="1">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SELECT</a:t>
            </a:r>
            <a:r>
              <a:rPr lang="en-US" sz="1800" b="1">
                <a:solidFill>
                  <a:schemeClr val="accent1"/>
                </a:solidFill>
                <a:latin typeface="Lato"/>
                <a:ea typeface="Lato"/>
                <a:cs typeface="Lato"/>
                <a:sym typeface="Lato"/>
              </a:rPr>
              <a:t> </a:t>
            </a:r>
            <a:r>
              <a:rPr lang="en-US" sz="1800" b="1">
                <a:solidFill>
                  <a:srgbClr val="FF9900"/>
                </a:solidFill>
                <a:latin typeface="Lato"/>
                <a:ea typeface="Lato"/>
                <a:cs typeface="Lato"/>
                <a:sym typeface="Lato"/>
              </a:rPr>
              <a:t>distinct</a:t>
            </a:r>
            <a:r>
              <a:rPr lang="en-US" sz="1800" b="1">
                <a:solidFill>
                  <a:schemeClr val="accent1"/>
                </a:solidFill>
                <a:latin typeface="Lato"/>
                <a:ea typeface="Lato"/>
                <a:cs typeface="Lato"/>
                <a:sym typeface="Lato"/>
              </a:rPr>
              <a:t> </a:t>
            </a:r>
            <a:r>
              <a:rPr lang="en-US" sz="1800">
                <a:solidFill>
                  <a:schemeClr val="accent1"/>
                </a:solidFill>
                <a:latin typeface="Lato"/>
                <a:ea typeface="Lato"/>
                <a:cs typeface="Lato"/>
                <a:sym typeface="Lato"/>
              </a:rPr>
              <a:t>District as State,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case when District in ('Nebraska','Iowa','Missouri','Kansas') then 'Midwest'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when District = 'New Mexico' or District = 'Nevada' then 'Southwest'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when District </a:t>
            </a:r>
            <a:r>
              <a:rPr lang="en-US" sz="1800" b="1">
                <a:solidFill>
                  <a:srgbClr val="38761D"/>
                </a:solidFill>
                <a:latin typeface="Lato"/>
                <a:ea typeface="Lato"/>
                <a:cs typeface="Lato"/>
                <a:sym typeface="Lato"/>
              </a:rPr>
              <a:t>like ('N_w%')</a:t>
            </a:r>
            <a:r>
              <a:rPr lang="en-US" sz="1800">
                <a:solidFill>
                  <a:schemeClr val="accent1"/>
                </a:solidFill>
                <a:latin typeface="Lato"/>
                <a:ea typeface="Lato"/>
                <a:cs typeface="Lato"/>
                <a:sym typeface="Lato"/>
              </a:rPr>
              <a:t> then 'Northeast'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when District </a:t>
            </a:r>
            <a:r>
              <a:rPr lang="en-US" sz="1800" b="1">
                <a:solidFill>
                  <a:srgbClr val="38761D"/>
                </a:solidFill>
                <a:latin typeface="Lato"/>
                <a:ea typeface="Lato"/>
                <a:cs typeface="Lato"/>
                <a:sym typeface="Lato"/>
              </a:rPr>
              <a:t>like ('%Dakota')</a:t>
            </a:r>
            <a:r>
              <a:rPr lang="en-US" sz="1800">
                <a:solidFill>
                  <a:srgbClr val="38761D"/>
                </a:solidFill>
                <a:latin typeface="Lato"/>
                <a:ea typeface="Lato"/>
                <a:cs typeface="Lato"/>
                <a:sym typeface="Lato"/>
              </a:rPr>
              <a:t> </a:t>
            </a:r>
            <a:r>
              <a:rPr lang="en-US" sz="1800">
                <a:solidFill>
                  <a:schemeClr val="accent1"/>
                </a:solidFill>
                <a:latin typeface="Lato"/>
                <a:ea typeface="Lato"/>
                <a:cs typeface="Lato"/>
                <a:sym typeface="Lato"/>
              </a:rPr>
              <a:t>then 'Midwest'</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else 'needs region' end as usa_region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FROM world.city  </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where CountryCode='USA'</a:t>
            </a:r>
            <a:endParaRPr sz="180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a:solidFill>
                  <a:schemeClr val="accent1"/>
                </a:solidFill>
                <a:latin typeface="Lato"/>
                <a:ea typeface="Lato"/>
                <a:cs typeface="Lato"/>
                <a:sym typeface="Lato"/>
              </a:rPr>
              <a:t>order by State</a:t>
            </a:r>
            <a:endParaRPr sz="180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a:solidFill>
                <a:srgbClr val="0000FF"/>
              </a:solidFill>
              <a:latin typeface="Lato"/>
              <a:ea typeface="Lato"/>
              <a:cs typeface="Lato"/>
              <a:sym typeface="Lato"/>
            </a:endParaRPr>
          </a:p>
        </p:txBody>
      </p:sp>
      <p:sp>
        <p:nvSpPr>
          <p:cNvPr id="232" name="Google Shape;232;p34"/>
          <p:cNvSpPr txBox="1"/>
          <p:nvPr/>
        </p:nvSpPr>
        <p:spPr>
          <a:xfrm>
            <a:off x="4110450" y="5863600"/>
            <a:ext cx="6291300" cy="3000000"/>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r>
              <a:rPr lang="en-US" sz="1800">
                <a:latin typeface="Lato"/>
                <a:ea typeface="Lato"/>
                <a:cs typeface="Lato"/>
                <a:sym typeface="Lato"/>
              </a:rPr>
              <a:t>Legend</a:t>
            </a:r>
            <a:r>
              <a:rPr lang="en-US" sz="1800">
                <a:solidFill>
                  <a:srgbClr val="0000FF"/>
                </a:solidFill>
                <a:latin typeface="Lato"/>
                <a:ea typeface="Lato"/>
                <a:cs typeface="Lato"/>
                <a:sym typeface="Lato"/>
              </a:rPr>
              <a:t> - </a:t>
            </a:r>
            <a:r>
              <a:rPr lang="en-US" sz="1800">
                <a:solidFill>
                  <a:srgbClr val="6AA84F"/>
                </a:solidFill>
                <a:latin typeface="Lato"/>
                <a:ea typeface="Lato"/>
                <a:cs typeface="Lato"/>
                <a:sym typeface="Lato"/>
              </a:rPr>
              <a:t>Wild Cards, </a:t>
            </a:r>
            <a:r>
              <a:rPr lang="en-US" sz="1800">
                <a:solidFill>
                  <a:srgbClr val="FF9900"/>
                </a:solidFill>
                <a:latin typeface="Lato"/>
                <a:ea typeface="Lato"/>
                <a:cs typeface="Lato"/>
                <a:sym typeface="Lato"/>
              </a:rPr>
              <a:t>Distinct</a:t>
            </a:r>
            <a:endParaRPr sz="1800">
              <a:solidFill>
                <a:srgbClr val="0000FF"/>
              </a:solidFill>
              <a:latin typeface="Lato"/>
              <a:ea typeface="Lato"/>
              <a:cs typeface="Lato"/>
              <a:sym typeface="Lato"/>
            </a:endParaRPr>
          </a:p>
        </p:txBody>
      </p:sp>
      <p:pic>
        <p:nvPicPr>
          <p:cNvPr id="233" name="Google Shape;233;p34"/>
          <p:cNvPicPr preferRelativeResize="0"/>
          <p:nvPr/>
        </p:nvPicPr>
        <p:blipFill>
          <a:blip r:embed="rId3">
            <a:alphaModFix/>
          </a:blip>
          <a:stretch>
            <a:fillRect/>
          </a:stretch>
        </p:blipFill>
        <p:spPr>
          <a:xfrm>
            <a:off x="8372356" y="2274050"/>
            <a:ext cx="3341850" cy="43626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2640</Words>
  <Application>Microsoft Office PowerPoint</Application>
  <PresentationFormat>Widescreen</PresentationFormat>
  <Paragraphs>281</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Roboto Mono</vt:lpstr>
      <vt:lpstr>Lustria</vt:lpstr>
      <vt:lpstr>Roboto</vt:lpstr>
      <vt:lpstr>Lato</vt:lpstr>
      <vt:lpstr>Raleway</vt:lpstr>
      <vt:lpstr>Calibri</vt:lpstr>
      <vt:lpstr>Arial</vt:lpstr>
      <vt:lpstr>Streamline</vt:lpstr>
      <vt:lpstr>  Cleaning Data Using SQL</vt:lpstr>
      <vt:lpstr>Review: Class 4 – Joining &amp; Merging Data</vt:lpstr>
      <vt:lpstr>Class 5 Objectives</vt:lpstr>
      <vt:lpstr>What is the need for data manipulation?</vt:lpstr>
      <vt:lpstr>Cleaning Data</vt:lpstr>
      <vt:lpstr>Goals of Cleaning Data</vt:lpstr>
      <vt:lpstr>SQL Wildcards</vt:lpstr>
      <vt:lpstr>Case Statements</vt:lpstr>
      <vt:lpstr>Ex. Operators &amp; Case Statement</vt:lpstr>
      <vt:lpstr>Removing Duplicates</vt:lpstr>
      <vt:lpstr>Ex. Identifying Duplicates</vt:lpstr>
      <vt:lpstr>Numeric Formatting Functions</vt:lpstr>
      <vt:lpstr>Ex. Numeric Functions</vt:lpstr>
      <vt:lpstr>String Formatting Functions</vt:lpstr>
      <vt:lpstr>Ex. String Functions</vt:lpstr>
      <vt:lpstr>Date Formatting Functions</vt:lpstr>
      <vt:lpstr>Ex. Date Functions</vt:lpstr>
      <vt:lpstr>Common SQL Errors</vt:lpstr>
      <vt:lpstr>Exercises</vt:lpstr>
      <vt:lpstr>Appendix - Cleaning data: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7</cp:revision>
  <dcterms:modified xsi:type="dcterms:W3CDTF">2020-06-12T15:35:37Z</dcterms:modified>
</cp:coreProperties>
</file>